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75" r:id="rId4"/>
    <p:sldId id="276" r:id="rId5"/>
    <p:sldId id="265" r:id="rId6"/>
    <p:sldId id="264" r:id="rId7"/>
    <p:sldId id="273" r:id="rId8"/>
    <p:sldId id="266" r:id="rId9"/>
    <p:sldId id="257" r:id="rId10"/>
    <p:sldId id="260" r:id="rId11"/>
    <p:sldId id="267" r:id="rId12"/>
    <p:sldId id="269" r:id="rId13"/>
    <p:sldId id="270" r:id="rId14"/>
    <p:sldId id="261" r:id="rId15"/>
    <p:sldId id="271" r:id="rId16"/>
    <p:sldId id="262" r:id="rId17"/>
    <p:sldId id="272" r:id="rId18"/>
    <p:sldId id="263" r:id="rId19"/>
  </p:sldIdLst>
  <p:sldSz cx="9144000" cy="6858000" type="screen4x3"/>
  <p:notesSz cx="6888163" cy="100203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7916"/>
    <a:srgbClr val="93F7F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11A7C99-B804-4E08-9DBD-CFAFD3497B54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22F57401-7697-45F7-A341-F5DD572AA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</a:t>
            </a:r>
            <a:r>
              <a:rPr lang="ru-RU" baseline="0" dirty="0" smtClean="0"/>
              <a:t> проверки ответа кликнуть по примеру.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57401-7697-45F7-A341-F5DD572AA7C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проверки ответа кликнуть по овалу.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57401-7697-45F7-A341-F5DD572AA7C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</a:t>
            </a:r>
            <a:r>
              <a:rPr lang="ru-RU" baseline="0" dirty="0" smtClean="0"/>
              <a:t> проверки ответа кликнуть по прямоугольнику.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57401-7697-45F7-A341-F5DD572AA7C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проверки ответа кликнуть</a:t>
            </a:r>
            <a:r>
              <a:rPr lang="ru-RU" baseline="0" dirty="0" smtClean="0"/>
              <a:t> по облаку.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57401-7697-45F7-A341-F5DD572AA7C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проверки ответа кликнуть</a:t>
            </a:r>
            <a:r>
              <a:rPr lang="ru-RU" baseline="0" dirty="0" smtClean="0"/>
              <a:t> по облаку.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57401-7697-45F7-A341-F5DD572AA7C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3E530-2C41-49F5-BAB4-AE1F5E5FEC13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4F803-6696-49E5-93BF-76E00D2E9D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icshare.ru/uploads/140203/156Z8jvEh4.png" TargetMode="External"/><Relationship Id="rId13" Type="http://schemas.openxmlformats.org/officeDocument/2006/relationships/hyperlink" Target="http://frpic.com/vectors/clouds-vector/clouds-vector-3.png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://www.picshare.ru/uploads/140203/9m3A76p2U5.png" TargetMode="External"/><Relationship Id="rId12" Type="http://schemas.openxmlformats.org/officeDocument/2006/relationships/hyperlink" Target="http://img0.liveinternet.ru/images/attach/c/2/67/811/67811641_20.pn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hyperlink" Target="http://pandia.ru/text/79/360/images/image001_49.jpg" TargetMode="External"/><Relationship Id="rId5" Type="http://schemas.openxmlformats.org/officeDocument/2006/relationships/image" Target="../media/image5.png"/><Relationship Id="rId15" Type="http://schemas.openxmlformats.org/officeDocument/2006/relationships/hyperlink" Target="http://img0.liveinternet.ru/images/attach/c/2/73/781/73781998_lvyonok.png" TargetMode="External"/><Relationship Id="rId10" Type="http://schemas.openxmlformats.org/officeDocument/2006/relationships/hyperlink" Target="http://www.picshare.ru/uploads/140203/Q6pbgk9DR3.png" TargetMode="External"/><Relationship Id="rId4" Type="http://schemas.openxmlformats.org/officeDocument/2006/relationships/image" Target="../media/image8.png"/><Relationship Id="rId9" Type="http://schemas.openxmlformats.org/officeDocument/2006/relationships/hyperlink" Target="http://www.coollady.ru/pic/0003/040/16_1.jpg" TargetMode="External"/><Relationship Id="rId14" Type="http://schemas.openxmlformats.org/officeDocument/2006/relationships/hyperlink" Target="http://rtbsystem.com/images/znak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3" Type="http://schemas.openxmlformats.org/officeDocument/2006/relationships/image" Target="../media/image5.png"/><Relationship Id="rId7" Type="http://schemas.openxmlformats.org/officeDocument/2006/relationships/image" Target="../media/image11.gif"/><Relationship Id="rId12" Type="http://schemas.openxmlformats.org/officeDocument/2006/relationships/image" Target="../media/image16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3.jpeg"/><Relationship Id="rId9" Type="http://schemas.openxmlformats.org/officeDocument/2006/relationships/image" Target="../media/image13.gif"/><Relationship Id="rId1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8596" y="1571612"/>
            <a:ext cx="7572428" cy="214314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Romashulka" pitchFamily="2" charset="0"/>
              </a:rPr>
              <a:t>   Математика</a:t>
            </a:r>
            <a:br>
              <a:rPr lang="ru-RU" sz="3600" dirty="0" smtClean="0">
                <a:solidFill>
                  <a:srgbClr val="00B050"/>
                </a:solidFill>
                <a:latin typeface="Romashulka" pitchFamily="2" charset="0"/>
              </a:rPr>
            </a:br>
            <a:r>
              <a:rPr lang="ru-RU" sz="1200" dirty="0" smtClean="0">
                <a:solidFill>
                  <a:srgbClr val="00B050"/>
                </a:solidFill>
                <a:latin typeface="Romashulka" pitchFamily="2" charset="0"/>
              </a:rPr>
              <a:t/>
            </a:r>
            <a:br>
              <a:rPr lang="ru-RU" sz="1200" dirty="0" smtClean="0">
                <a:solidFill>
                  <a:srgbClr val="00B050"/>
                </a:solidFill>
                <a:latin typeface="Romashulka" pitchFamily="2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Romashulka" pitchFamily="2" charset="0"/>
              </a:rPr>
              <a:t>3 класс</a:t>
            </a:r>
            <a:br>
              <a:rPr lang="ru-RU" sz="2000" dirty="0" smtClean="0">
                <a:solidFill>
                  <a:srgbClr val="00B050"/>
                </a:solidFill>
                <a:latin typeface="Romashulka" pitchFamily="2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Romashulka" pitchFamily="2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Romashulka" pitchFamily="2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Romashulka" pitchFamily="2" charset="0"/>
              </a:rPr>
              <a:t>    Закрепление таблицы умножения.</a:t>
            </a:r>
            <a:endParaRPr lang="ru-RU" sz="3600" dirty="0">
              <a:solidFill>
                <a:srgbClr val="00B050"/>
              </a:solidFill>
              <a:latin typeface="Romashulka" pitchFamily="2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858180" y="5529990"/>
            <a:ext cx="1285820" cy="1328010"/>
            <a:chOff x="0" y="5529990"/>
            <a:chExt cx="1285820" cy="1328010"/>
          </a:xfrm>
        </p:grpSpPr>
        <p:pic>
          <p:nvPicPr>
            <p:cNvPr id="13316" name="Picture 4" descr="http://rtbsystem.com/images/znak.png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50782"/>
            <a:stretch>
              <a:fillRect/>
            </a:stretch>
          </p:blipFill>
          <p:spPr bwMode="auto">
            <a:xfrm>
              <a:off x="0" y="5529990"/>
              <a:ext cx="1285820" cy="132801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142844" y="5643578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Дальше</a:t>
              </a:r>
              <a:endPara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0" y="6286520"/>
            <a:ext cx="642910" cy="571480"/>
          </a:xfrm>
          <a:prstGeom prst="actionButtonInform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142844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79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7643834" y="3500438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11272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39" name="Рамка 38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4198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1274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1214414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Высчитай дорогу животных в метрах.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716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3571876"/>
            <a:ext cx="864400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859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003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86182" y="3643314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214810" y="1857364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1435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14942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8578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85788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722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57226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http://pandia.ru/text/79/360/images/image001_4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928934"/>
            <a:ext cx="1000132" cy="1014768"/>
          </a:xfrm>
          <a:prstGeom prst="rect">
            <a:avLst/>
          </a:prstGeom>
          <a:noFill/>
        </p:spPr>
      </p:pic>
      <p:pic>
        <p:nvPicPr>
          <p:cNvPr id="22536" name="Picture 8" descr="http://img0.liveinternet.ru/images/attach/c/2/67/811/67811641_2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1071546"/>
            <a:ext cx="642942" cy="1036428"/>
          </a:xfrm>
          <a:prstGeom prst="rect">
            <a:avLst/>
          </a:prstGeom>
          <a:noFill/>
        </p:spPr>
      </p:pic>
      <p:sp>
        <p:nvSpPr>
          <p:cNvPr id="40" name="Скругленный прямоугольник 39"/>
          <p:cNvSpPr/>
          <p:nvPr/>
        </p:nvSpPr>
        <p:spPr>
          <a:xfrm>
            <a:off x="642910" y="1928802"/>
            <a:ext cx="1071570" cy="71438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 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786050" y="2285992"/>
            <a:ext cx="1285884" cy="71438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56 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214942" y="2143116"/>
            <a:ext cx="1214446" cy="85725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14 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500958" y="2643182"/>
            <a:ext cx="1071570" cy="71438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 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4348" y="3857628"/>
            <a:ext cx="1071570" cy="64294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715140" y="3929066"/>
            <a:ext cx="1143008" cy="7143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45м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786314" y="4000504"/>
            <a:ext cx="1143008" cy="64294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9 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714612" y="3714752"/>
            <a:ext cx="1214446" cy="78581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36м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Овал 71"/>
          <p:cNvSpPr/>
          <p:nvPr/>
        </p:nvSpPr>
        <p:spPr>
          <a:xfrm rot="603436">
            <a:off x="1967519" y="1981099"/>
            <a:ext cx="642942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∙7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1785918" y="2428868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4071934" y="4214818"/>
            <a:ext cx="71438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6" name="Овал 75"/>
          <p:cNvSpPr/>
          <p:nvPr/>
        </p:nvSpPr>
        <p:spPr>
          <a:xfrm rot="21298127">
            <a:off x="4306661" y="2033734"/>
            <a:ext cx="785818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8" name="Прямая со стрелкой 77"/>
          <p:cNvCxnSpPr/>
          <p:nvPr/>
        </p:nvCxnSpPr>
        <p:spPr>
          <a:xfrm flipV="1">
            <a:off x="4286248" y="2643182"/>
            <a:ext cx="857256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/>
          <p:nvPr/>
        </p:nvCxnSpPr>
        <p:spPr>
          <a:xfrm>
            <a:off x="1857356" y="4000504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1" name="Овал 100"/>
          <p:cNvSpPr/>
          <p:nvPr/>
        </p:nvSpPr>
        <p:spPr>
          <a:xfrm rot="1047013">
            <a:off x="6772037" y="2035119"/>
            <a:ext cx="785818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" name="Прямая со стрелкой 101"/>
          <p:cNvCxnSpPr/>
          <p:nvPr/>
        </p:nvCxnSpPr>
        <p:spPr>
          <a:xfrm>
            <a:off x="6500826" y="2571744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9" name="Прямая со стрелкой 108"/>
          <p:cNvCxnSpPr/>
          <p:nvPr/>
        </p:nvCxnSpPr>
        <p:spPr>
          <a:xfrm>
            <a:off x="6072198" y="435769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 rot="603436">
            <a:off x="1896080" y="4195678"/>
            <a:ext cx="642942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∙6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Овал 69"/>
          <p:cNvSpPr/>
          <p:nvPr/>
        </p:nvSpPr>
        <p:spPr>
          <a:xfrm rot="603436">
            <a:off x="3896343" y="4409993"/>
            <a:ext cx="642942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6072198" y="4500570"/>
            <a:ext cx="642942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∙5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" name="Picture 4" descr="http://rtbsystem.com/images/znak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/>
          <a:srcRect l="50782"/>
          <a:stretch>
            <a:fillRect/>
          </a:stretch>
        </p:blipFill>
        <p:spPr bwMode="auto">
          <a:xfrm>
            <a:off x="7858180" y="5529990"/>
            <a:ext cx="1285820" cy="1328010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8001024" y="5643578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Дальше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00958" y="3429000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6" name="Рамка 5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7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8" name="Прямоугольник 7"/>
          <p:cNvSpPr/>
          <p:nvPr/>
        </p:nvSpPr>
        <p:spPr>
          <a:xfrm>
            <a:off x="500034" y="500042"/>
            <a:ext cx="3571900" cy="200026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4143372" y="642916"/>
            <a:ext cx="4458896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ru-RU" sz="4000" b="1" dirty="0">
                <a:latin typeface="Constantia" pitchFamily="18" charset="0"/>
              </a:rPr>
              <a:t>Длина – 8 </a:t>
            </a:r>
            <a:r>
              <a:rPr lang="ru-RU" sz="4000" b="1" dirty="0" smtClean="0">
                <a:latin typeface="Constantia" pitchFamily="18" charset="0"/>
              </a:rPr>
              <a:t>см</a:t>
            </a:r>
            <a:endParaRPr lang="ru-RU" sz="4000" b="1" dirty="0">
              <a:latin typeface="Constantia" pitchFamily="18" charset="0"/>
            </a:endParaRPr>
          </a:p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ru-RU" sz="4000" b="1" dirty="0">
                <a:latin typeface="Constantia" pitchFamily="18" charset="0"/>
              </a:rPr>
              <a:t>Ширина –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000" b="1" dirty="0" smtClean="0">
                <a:latin typeface="Constantia" pitchFamily="18" charset="0"/>
              </a:rPr>
              <a:t>см</a:t>
            </a:r>
            <a:endParaRPr lang="ru-RU" sz="4000" b="1" dirty="0">
              <a:latin typeface="Constantia" pitchFamily="18" charset="0"/>
            </a:endParaRPr>
          </a:p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en-US" sz="4000" b="1" dirty="0">
                <a:latin typeface="Constantia" pitchFamily="18" charset="0"/>
              </a:rPr>
              <a:t>S </a:t>
            </a:r>
            <a:r>
              <a:rPr lang="ru-RU" sz="4000" b="1" dirty="0">
                <a:latin typeface="Constantia" pitchFamily="18" charset="0"/>
              </a:rPr>
              <a:t>- </a:t>
            </a:r>
            <a:r>
              <a:rPr lang="ru-RU" sz="4000" b="1" dirty="0" smtClean="0">
                <a:latin typeface="Constantia" pitchFamily="18" charset="0"/>
              </a:rPr>
              <a:t>?</a:t>
            </a:r>
          </a:p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ru-RU" sz="4000" b="1" dirty="0" smtClean="0">
                <a:latin typeface="Constantia" pitchFamily="18" charset="0"/>
              </a:rPr>
              <a:t>Р-?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85721" y="3071792"/>
            <a:ext cx="8334433" cy="2286034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r>
              <a:rPr lang="ru-RU" sz="6400" b="1" dirty="0">
                <a:solidFill>
                  <a:srgbClr val="00B050"/>
                </a:solidFill>
                <a:latin typeface="+mn-lt"/>
              </a:rPr>
              <a:t>     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r>
              <a:rPr lang="en-US" sz="6400" b="1" dirty="0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6400" b="1" dirty="0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 = 8 </a:t>
            </a:r>
            <a:r>
              <a:rPr lang="ru-RU" sz="6400" b="1" dirty="0" err="1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6400" b="1" dirty="0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 2 = 16 </a:t>
            </a:r>
            <a:r>
              <a:rPr lang="ru-RU" sz="6400" b="1" dirty="0" smtClean="0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(см )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r>
              <a:rPr lang="ru-RU" sz="6400" b="1" dirty="0" smtClean="0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Р= 8+8+2+2 =20см </a:t>
            </a:r>
            <a:endParaRPr lang="ru-RU" sz="6400" b="1" dirty="0">
              <a:solidFill>
                <a:srgbClr val="28949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643702" y="3786190"/>
            <a:ext cx="571500" cy="500063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r>
              <a:rPr lang="ru-RU" sz="6400" b="1" dirty="0">
                <a:solidFill>
                  <a:srgbClr val="289491"/>
                </a:solidFill>
                <a:latin typeface="+mn-lt"/>
              </a:rPr>
              <a:t> </a:t>
            </a:r>
            <a:r>
              <a:rPr lang="ru-RU" sz="6400" b="1" dirty="0">
                <a:solidFill>
                  <a:srgbClr val="28949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solidFill>
                  <a:srgbClr val="00B050"/>
                </a:solidFill>
                <a:latin typeface="+mn-lt"/>
              </a:rPr>
              <a:t> 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500958" y="3429000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6" name="Рамка 5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7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pic>
        <p:nvPicPr>
          <p:cNvPr id="8" name="Содержимое 3" descr="2008-09-07_09255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85720" y="1357298"/>
            <a:ext cx="2214578" cy="1857388"/>
          </a:xfrm>
          <a:prstGeom prst="rect">
            <a:avLst/>
          </a:prstGeom>
        </p:spPr>
      </p:pic>
      <p:pic>
        <p:nvPicPr>
          <p:cNvPr id="9" name="Рисунок 8" descr="2008-09-07_092555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14282" y="3714752"/>
            <a:ext cx="2428892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57422" y="2000240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3 столбика, по 6 примеров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4071942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4 столбика, по 5 примеров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7786710" y="2214554"/>
            <a:ext cx="785818" cy="2357454"/>
          </a:xfrm>
          <a:prstGeom prst="rightBrace">
            <a:avLst/>
          </a:prstGeom>
          <a:ln>
            <a:solidFill>
              <a:schemeClr val="accent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29652" y="3071810"/>
            <a:ext cx="54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00958" y="2000240"/>
            <a:ext cx="54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72" y="4071942"/>
            <a:ext cx="54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071810"/>
            <a:ext cx="171451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Маша</a:t>
            </a:r>
            <a:endParaRPr lang="ru-RU" sz="2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5929330"/>
            <a:ext cx="171451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Саша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2" grpId="1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500958" y="3429000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6" name="Рамка 5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7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8" name="Прямоугольник 7"/>
          <p:cNvSpPr/>
          <p:nvPr/>
        </p:nvSpPr>
        <p:spPr>
          <a:xfrm>
            <a:off x="1214414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ВЫРАЗИТЬ: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74 см =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дм 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см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27 см =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дм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см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5 дм 3 см =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 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см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6 см 8 мм   =      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9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7500958" y="3429000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11272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32" name="Рамка 31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1274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1214414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Проверь.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716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3571876"/>
            <a:ext cx="864400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859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003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86182" y="3643314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214810" y="1857364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14942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8578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85788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722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57226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786446" y="47863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071934" y="5643578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214546" y="5000636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643042" y="335756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429256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714744" y="492919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500298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500430" y="264318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643438" y="335756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214678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" name="Picture 4" descr="http://rtbsystem.com/images/znak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/>
          <a:srcRect l="50782"/>
          <a:stretch>
            <a:fillRect/>
          </a:stretch>
        </p:blipFill>
        <p:spPr bwMode="auto">
          <a:xfrm>
            <a:off x="7858180" y="5529990"/>
            <a:ext cx="1285820" cy="1328010"/>
          </a:xfrm>
          <a:prstGeom prst="rect">
            <a:avLst/>
          </a:prstGeom>
          <a:noFill/>
        </p:spPr>
      </p:pic>
      <p:sp>
        <p:nvSpPr>
          <p:cNvPr id="61" name="TextBox 60"/>
          <p:cNvSpPr txBox="1"/>
          <p:nvPr/>
        </p:nvSpPr>
        <p:spPr>
          <a:xfrm>
            <a:off x="8001024" y="5643578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Дальше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Содержимое 2"/>
          <p:cNvSpPr txBox="1">
            <a:spLocks/>
          </p:cNvSpPr>
          <p:nvPr/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74 см =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дм 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см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27 см =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дм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см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5 дм 3 см =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 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см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6 см 8 мм   =      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143372" y="1571612"/>
            <a:ext cx="57150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7</a:t>
            </a:r>
            <a:endParaRPr lang="ru-RU" sz="32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572132" y="1571612"/>
            <a:ext cx="57150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143372" y="2857496"/>
            <a:ext cx="57150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572132" y="2857496"/>
            <a:ext cx="57150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7</a:t>
            </a:r>
            <a:endParaRPr lang="ru-RU" sz="32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214942" y="4214818"/>
            <a:ext cx="857256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53   </a:t>
            </a:r>
            <a:endParaRPr lang="ru-RU" sz="32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5357818" y="5429264"/>
            <a:ext cx="714380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68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500958" y="3429000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6" name="Рамка 5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7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8" name="Прямоугольник 7"/>
          <p:cNvSpPr/>
          <p:nvPr/>
        </p:nvSpPr>
        <p:spPr>
          <a:xfrm>
            <a:off x="1214414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Решите  уравнение.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142984"/>
            <a:ext cx="2842941" cy="1857388"/>
          </a:xfrm>
          <a:prstGeom prst="rect">
            <a:avLst/>
          </a:prstGeom>
          <a:noFill/>
        </p:spPr>
      </p:pic>
      <p:pic>
        <p:nvPicPr>
          <p:cNvPr id="10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214554"/>
            <a:ext cx="2842941" cy="1857388"/>
          </a:xfrm>
          <a:prstGeom prst="rect">
            <a:avLst/>
          </a:prstGeom>
          <a:noFill/>
        </p:spPr>
      </p:pic>
      <p:pic>
        <p:nvPicPr>
          <p:cNvPr id="11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000504"/>
            <a:ext cx="2842941" cy="185738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00100" y="2643182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 3 = 21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6248" y="1714488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5  = 4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4500570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Х =  9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9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7572396" y="4071942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11272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32" name="Рамка 31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1274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1214414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подходящие числа.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716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3571876"/>
            <a:ext cx="864400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859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003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14942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8578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85788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722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57226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786446" y="47863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071934" y="5643578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214546" y="5000636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643042" y="335756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714876" y="228599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429256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714744" y="492919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500298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500430" y="264318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643438" y="335756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214678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1428736"/>
            <a:ext cx="2842941" cy="1857388"/>
          </a:xfrm>
          <a:prstGeom prst="rect">
            <a:avLst/>
          </a:prstGeom>
          <a:noFill/>
        </p:spPr>
      </p:pic>
      <p:sp>
        <p:nvSpPr>
          <p:cNvPr id="51" name="Прямоугольник 50"/>
          <p:cNvSpPr/>
          <p:nvPr/>
        </p:nvSpPr>
        <p:spPr>
          <a:xfrm>
            <a:off x="1142976" y="2143116"/>
            <a:ext cx="428628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71604" y="2071678"/>
            <a:ext cx="301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∙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1857356" y="2071678"/>
            <a:ext cx="500066" cy="57150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57422" y="2000240"/>
            <a:ext cx="1021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28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1142984"/>
            <a:ext cx="2842941" cy="1857388"/>
          </a:xfrm>
          <a:prstGeom prst="rect">
            <a:avLst/>
          </a:prstGeom>
          <a:noFill/>
        </p:spPr>
      </p:pic>
      <p:sp>
        <p:nvSpPr>
          <p:cNvPr id="63" name="Прямоугольник 62"/>
          <p:cNvSpPr/>
          <p:nvPr/>
        </p:nvSpPr>
        <p:spPr>
          <a:xfrm>
            <a:off x="4286248" y="1857364"/>
            <a:ext cx="428628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14876" y="1785926"/>
            <a:ext cx="301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∙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5000628" y="1785926"/>
            <a:ext cx="500066" cy="57150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500694" y="1714488"/>
            <a:ext cx="1021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63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3357562"/>
            <a:ext cx="2842941" cy="1857388"/>
          </a:xfrm>
          <a:prstGeom prst="rect">
            <a:avLst/>
          </a:prstGeom>
          <a:noFill/>
        </p:spPr>
      </p:pic>
      <p:sp>
        <p:nvSpPr>
          <p:cNvPr id="76" name="Прямоугольник 75"/>
          <p:cNvSpPr/>
          <p:nvPr/>
        </p:nvSpPr>
        <p:spPr>
          <a:xfrm>
            <a:off x="2285984" y="4071942"/>
            <a:ext cx="428628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714612" y="4000504"/>
            <a:ext cx="301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∙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3000364" y="4000504"/>
            <a:ext cx="500066" cy="57150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500430" y="3929066"/>
            <a:ext cx="1021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54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4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2643182"/>
            <a:ext cx="2842941" cy="1857388"/>
          </a:xfrm>
          <a:prstGeom prst="rect">
            <a:avLst/>
          </a:prstGeom>
          <a:noFill/>
        </p:spPr>
      </p:pic>
      <p:sp>
        <p:nvSpPr>
          <p:cNvPr id="85" name="Прямоугольник 84"/>
          <p:cNvSpPr/>
          <p:nvPr/>
        </p:nvSpPr>
        <p:spPr>
          <a:xfrm>
            <a:off x="6072198" y="3357562"/>
            <a:ext cx="428628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500826" y="3286124"/>
            <a:ext cx="301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∙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6786578" y="3286124"/>
            <a:ext cx="500066" cy="57150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86644" y="3214686"/>
            <a:ext cx="1021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25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" name="Picture 2" descr="http://frpic.com/vectors/clouds-vector/clouds-vector-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4572008"/>
            <a:ext cx="2842941" cy="1857388"/>
          </a:xfrm>
          <a:prstGeom prst="rect">
            <a:avLst/>
          </a:prstGeom>
          <a:noFill/>
        </p:spPr>
      </p:pic>
      <p:sp>
        <p:nvSpPr>
          <p:cNvPr id="90" name="Прямоугольник 89"/>
          <p:cNvSpPr/>
          <p:nvPr/>
        </p:nvSpPr>
        <p:spPr>
          <a:xfrm>
            <a:off x="4500562" y="5286388"/>
            <a:ext cx="428628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929190" y="5214950"/>
            <a:ext cx="301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∙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5214942" y="5214950"/>
            <a:ext cx="500066" cy="57150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715008" y="5143512"/>
            <a:ext cx="1021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64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Управляющая кнопка: домой 93">
            <a:hlinkClick r:id="" action="ppaction://hlinkshowjump?jump=endshow" highlightClick="1"/>
          </p:cNvPr>
          <p:cNvSpPr/>
          <p:nvPr/>
        </p:nvSpPr>
        <p:spPr>
          <a:xfrm>
            <a:off x="8286776" y="6072206"/>
            <a:ext cx="642942" cy="571504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858280" cy="664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500042"/>
            <a:ext cx="76434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УРОК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5072074"/>
            <a:ext cx="44857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МОЛОДЦЫ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214282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9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7572396" y="3714752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11272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32" name="Рамка 31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821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1274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1214414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Источники информации: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716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3571876"/>
            <a:ext cx="864400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859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003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14942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8578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85788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722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786446" y="47863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071934" y="5643578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214546" y="5000636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643042" y="335756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714876" y="228599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429256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714744" y="492919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500298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500430" y="264318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643438" y="335756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214678" y="378619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00034" y="1643050"/>
            <a:ext cx="72843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http://www.picshare.ru/uploads/140203/9m3A76p2U5.png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тигрёнок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http://www.picshare.ru/uploads/140203/156Z8jvEh4.png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львёнок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http://www.coollady.ru/pic/0003/040/16_1.jpg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солнце 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http://pandia.ru/text/79/360/images/image001_49.jpg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слонёнок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http://img0.liveinternet.ru/images/attach/c/2/67/811/67811641_20.png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бегемот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http://frpic.com/vectors/clouds-vector/clouds-vector-3.png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облако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http://rtbsystem.com/images/znak.png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стрелка- указатель</a:t>
            </a:r>
          </a:p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http://img0.liveinternet.ru/images/attach/c/2/73/781/73781998_lvyonok.png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фон</a:t>
            </a:r>
          </a:p>
          <a:p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5" name="Управляющая кнопка: возврат 94">
            <a:hlinkClick r:id="" action="ppaction://hlinkshowjump?jump=firstslide" highlightClick="1"/>
          </p:cNvPr>
          <p:cNvSpPr/>
          <p:nvPr/>
        </p:nvSpPr>
        <p:spPr>
          <a:xfrm>
            <a:off x="8286776" y="6000768"/>
            <a:ext cx="571504" cy="571504"/>
          </a:xfrm>
          <a:prstGeom prst="actionButtonRetur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42900"/>
            <a:ext cx="9144000" cy="7000900"/>
            <a:chOff x="0" y="-142900"/>
            <a:chExt cx="9144000" cy="7000900"/>
          </a:xfrm>
        </p:grpSpPr>
        <p:grpSp>
          <p:nvGrpSpPr>
            <p:cNvPr id="3" name="Группа 37"/>
            <p:cNvGrpSpPr/>
            <p:nvPr/>
          </p:nvGrpSpPr>
          <p:grpSpPr>
            <a:xfrm>
              <a:off x="0" y="-142900"/>
              <a:ext cx="9144000" cy="7000900"/>
              <a:chOff x="0" y="-142900"/>
              <a:chExt cx="9144000" cy="700090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214282" y="142852"/>
                <a:ext cx="8715436" cy="6500858"/>
              </a:xfrm>
              <a:prstGeom prst="rect">
                <a:avLst/>
              </a:prstGeom>
              <a:solidFill>
                <a:schemeClr val="lt1">
                  <a:alpha val="89000"/>
                </a:schemeClr>
              </a:solidFill>
              <a:ln w="381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мка 6"/>
              <p:cNvSpPr/>
              <p:nvPr/>
            </p:nvSpPr>
            <p:spPr>
              <a:xfrm>
                <a:off x="0" y="-142900"/>
                <a:ext cx="9144000" cy="7000900"/>
              </a:xfrm>
              <a:prstGeom prst="frame">
                <a:avLst>
                  <a:gd name="adj1" fmla="val 4324"/>
                </a:avLst>
              </a:prstGeom>
              <a:gradFill>
                <a:gsLst>
                  <a:gs pos="0">
                    <a:schemeClr val="accent5">
                      <a:shade val="51000"/>
                      <a:satMod val="130000"/>
                      <a:alpha val="27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8" name="Picture 10" descr="http://www.coollady.ru/pic/0003/040/16_1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85918" cy="1750200"/>
              </a:xfrm>
              <a:prstGeom prst="rect">
                <a:avLst/>
              </a:prstGeom>
              <a:noFill/>
            </p:spPr>
          </p:pic>
        </p:grp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00958" y="3214686"/>
              <a:ext cx="1428759" cy="2304450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0570"/>
              <a:ext cx="1750569" cy="2071678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571604" y="285728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Тема урока: «. Табличное умножение и деление. Закрепление»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Цели урока: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повторить таблицу умножения и деления;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повторить решение задач на кратное сравнение;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нахождение площади прямоугольника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 уравнений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Организационный момент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00034" y="1214422"/>
            <a:ext cx="8215370" cy="4929222"/>
          </a:xfrm>
          <a:prstGeom prst="rect">
            <a:avLst/>
          </a:prstGeom>
        </p:spPr>
        <p:txBody>
          <a:bodyPr/>
          <a:lstStyle/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- Ну-ка вы мои друзья, </a:t>
            </a:r>
          </a:p>
          <a:p>
            <a:pPr lvl="0" indent="9525">
              <a:lnSpc>
                <a:spcPct val="90000"/>
              </a:lnSpc>
              <a:spcBef>
                <a:spcPct val="20000"/>
              </a:spcBef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lang="ru-RU" sz="3200" dirty="0" smtClean="0"/>
              <a:t>Вы готовы? </a:t>
            </a:r>
          </a:p>
          <a:p>
            <a:pPr lvl="0" indent="9525">
              <a:lnSpc>
                <a:spcPct val="90000"/>
              </a:lnSpc>
              <a:spcBef>
                <a:spcPct val="20000"/>
              </a:spcBef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(Да, Да, Да)</a:t>
            </a:r>
          </a:p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Всё ль на месте, Всё ль в порядке? </a:t>
            </a:r>
          </a:p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Ручка, книжки и тетрадка? </a:t>
            </a:r>
          </a:p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Все ли правильно сидят? </a:t>
            </a:r>
          </a:p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Все ль внимательно глядят? </a:t>
            </a:r>
          </a:p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Каждый хочет получать </a:t>
            </a:r>
          </a:p>
          <a:p>
            <a:pPr marL="0" marR="0" lvl="0" indent="9525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На уроке только «пять».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071941"/>
            <a:ext cx="3000396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Сообщение темы и цели урока.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2117747"/>
            <a:ext cx="8229600" cy="4525963"/>
          </a:xfrm>
          <a:prstGeom prst="rect">
            <a:avLst/>
          </a:prstGeom>
        </p:spPr>
        <p:txBody>
          <a:bodyPr/>
          <a:lstStyle/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Таблица умножения </a:t>
            </a:r>
          </a:p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Достойна уважения</a:t>
            </a:r>
          </a:p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Она всегда во всём права: </a:t>
            </a:r>
          </a:p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Чтоб ни случилось в мире,</a:t>
            </a:r>
          </a:p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А всё же будет дважды два </a:t>
            </a:r>
          </a:p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По- прежнему четыре.</a:t>
            </a:r>
          </a:p>
          <a:p>
            <a:pPr marL="80963" marR="0" lvl="0" indent="-809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         	(С. Маршак.)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000108"/>
            <a:ext cx="771530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Ребята, сегодня на нашем уроке мы будем закреплять знания таблицы умножения и деления, вспомним и проверим, как вы её запомнили.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42900"/>
            <a:ext cx="9144000" cy="7000900"/>
            <a:chOff x="0" y="-142900"/>
            <a:chExt cx="9144000" cy="7000900"/>
          </a:xfrm>
        </p:grpSpPr>
        <p:grpSp>
          <p:nvGrpSpPr>
            <p:cNvPr id="3" name="Группа 37"/>
            <p:cNvGrpSpPr/>
            <p:nvPr/>
          </p:nvGrpSpPr>
          <p:grpSpPr>
            <a:xfrm>
              <a:off x="0" y="-142900"/>
              <a:ext cx="9144000" cy="7000900"/>
              <a:chOff x="0" y="-142900"/>
              <a:chExt cx="9144000" cy="700090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214282" y="142852"/>
                <a:ext cx="8715436" cy="6500858"/>
              </a:xfrm>
              <a:prstGeom prst="rect">
                <a:avLst/>
              </a:prstGeom>
              <a:solidFill>
                <a:schemeClr val="lt1">
                  <a:alpha val="89000"/>
                </a:schemeClr>
              </a:solidFill>
              <a:ln w="381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мка 6"/>
              <p:cNvSpPr/>
              <p:nvPr/>
            </p:nvSpPr>
            <p:spPr>
              <a:xfrm>
                <a:off x="0" y="-142900"/>
                <a:ext cx="9144000" cy="7000900"/>
              </a:xfrm>
              <a:prstGeom prst="frame">
                <a:avLst>
                  <a:gd name="adj1" fmla="val 4324"/>
                </a:avLst>
              </a:prstGeom>
              <a:gradFill>
                <a:gsLst>
                  <a:gs pos="0">
                    <a:schemeClr val="accent5">
                      <a:shade val="51000"/>
                      <a:satMod val="130000"/>
                      <a:alpha val="27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8" name="Picture 10" descr="http://www.coollady.ru/pic/0003/040/16_1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85918" cy="1750200"/>
              </a:xfrm>
              <a:prstGeom prst="rect">
                <a:avLst/>
              </a:prstGeom>
              <a:noFill/>
            </p:spPr>
          </p:pic>
        </p:grp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00958" y="3214686"/>
              <a:ext cx="1428759" cy="2304450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0570"/>
              <a:ext cx="1750569" cy="2071678"/>
            </a:xfrm>
            <a:prstGeom prst="rect">
              <a:avLst/>
            </a:prstGeom>
            <a:noFill/>
          </p:spPr>
        </p:pic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6" y="-1"/>
            <a:ext cx="8858280" cy="664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4429132"/>
            <a:ext cx="732187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Вам дарю своё тепло, </a:t>
            </a:r>
          </a:p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чтобы всё кругом цвело!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42900"/>
            <a:ext cx="9144000" cy="7000900"/>
            <a:chOff x="0" y="-142900"/>
            <a:chExt cx="9144000" cy="7000900"/>
          </a:xfrm>
        </p:grpSpPr>
        <p:grpSp>
          <p:nvGrpSpPr>
            <p:cNvPr id="3" name="Группа 37"/>
            <p:cNvGrpSpPr/>
            <p:nvPr/>
          </p:nvGrpSpPr>
          <p:grpSpPr>
            <a:xfrm>
              <a:off x="0" y="-142900"/>
              <a:ext cx="9144000" cy="7000900"/>
              <a:chOff x="0" y="-142900"/>
              <a:chExt cx="9144000" cy="700090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214282" y="142852"/>
                <a:ext cx="8715436" cy="6500858"/>
              </a:xfrm>
              <a:prstGeom prst="rect">
                <a:avLst/>
              </a:prstGeom>
              <a:solidFill>
                <a:schemeClr val="lt1">
                  <a:alpha val="89000"/>
                </a:schemeClr>
              </a:solidFill>
              <a:ln w="381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мка 6"/>
              <p:cNvSpPr/>
              <p:nvPr/>
            </p:nvSpPr>
            <p:spPr>
              <a:xfrm>
                <a:off x="0" y="-142900"/>
                <a:ext cx="9144000" cy="7000900"/>
              </a:xfrm>
              <a:prstGeom prst="frame">
                <a:avLst>
                  <a:gd name="adj1" fmla="val 4324"/>
                </a:avLst>
              </a:prstGeom>
              <a:gradFill>
                <a:gsLst>
                  <a:gs pos="0">
                    <a:schemeClr val="accent5">
                      <a:shade val="51000"/>
                      <a:satMod val="130000"/>
                      <a:alpha val="27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8" name="Picture 10" descr="http://www.coollady.ru/pic/0003/040/16_1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85918" cy="1750200"/>
              </a:xfrm>
              <a:prstGeom prst="rect">
                <a:avLst/>
              </a:prstGeom>
              <a:noFill/>
            </p:spPr>
          </p:pic>
        </p:grp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00958" y="3214686"/>
              <a:ext cx="1428759" cy="2304450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0570"/>
              <a:ext cx="1750569" cy="2071678"/>
            </a:xfrm>
            <a:prstGeom prst="rect">
              <a:avLst/>
            </a:prstGeom>
            <a:noFill/>
          </p:spPr>
        </p:pic>
      </p:grpSp>
      <p:sp>
        <p:nvSpPr>
          <p:cNvPr id="11" name="Заголовок 1"/>
          <p:cNvSpPr txBox="1">
            <a:spLocks/>
          </p:cNvSpPr>
          <p:nvPr/>
        </p:nvSpPr>
        <p:spPr>
          <a:xfrm>
            <a:off x="285720" y="1285860"/>
            <a:ext cx="8501122" cy="4786346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«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Красоту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 математики можно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увидеть глазами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, можно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почувствовать сердцем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, но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объять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 её можно только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умом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».</a:t>
            </a:r>
            <a:r>
              <a:rPr lang="ru-RU" sz="4400" i="1" dirty="0" smtClean="0">
                <a:latin typeface="Georgia" pitchFamily="18" charset="0"/>
                <a:ea typeface="+mj-ea"/>
                <a:cs typeface="+mj-cs"/>
              </a:rPr>
              <a:t/>
            </a:r>
            <a:br>
              <a:rPr lang="ru-RU" sz="4400" i="1" dirty="0" smtClean="0">
                <a:latin typeface="Georgia" pitchFamily="18" charset="0"/>
                <a:ea typeface="+mj-ea"/>
                <a:cs typeface="+mj-cs"/>
              </a:rPr>
            </a:br>
            <a:r>
              <a:rPr lang="ru-RU" sz="4400" i="1" dirty="0" err="1" smtClean="0">
                <a:latin typeface="Georgia" pitchFamily="18" charset="0"/>
                <a:ea typeface="+mj-ea"/>
                <a:cs typeface="+mj-cs"/>
              </a:rPr>
              <a:t>Ш.А.Амонашвили</a:t>
            </a:r>
            <a:r>
              <a:rPr lang="ru-RU" sz="4400" i="1" dirty="0" smtClean="0">
                <a:latin typeface="Georgia" pitchFamily="18" charset="0"/>
                <a:ea typeface="+mj-ea"/>
                <a:cs typeface="+mj-cs"/>
              </a:rPr>
              <a:t/>
            </a:r>
            <a:br>
              <a:rPr lang="ru-RU" sz="4400" i="1" dirty="0" smtClean="0">
                <a:latin typeface="Georgia" pitchFamily="18" charset="0"/>
                <a:ea typeface="+mj-ea"/>
                <a:cs typeface="+mj-cs"/>
              </a:rPr>
            </a:b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.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50 уменьшить в 5 раз 4 увеличить в 7 раз 10 увеличить в 8 раз На сколько 60..."/>
          <p:cNvPicPr>
            <a:picLocks noChangeAspect="1" noChangeArrowheads="1"/>
          </p:cNvPicPr>
          <p:nvPr/>
        </p:nvPicPr>
        <p:blipFill>
          <a:blip r:embed="rId2" cstate="print"/>
          <a:srcRect b="26605"/>
          <a:stretch>
            <a:fillRect/>
          </a:stretch>
        </p:blipFill>
        <p:spPr bwMode="auto">
          <a:xfrm>
            <a:off x="428596" y="2285992"/>
            <a:ext cx="8072494" cy="407196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56420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Устный счет </a:t>
            </a:r>
          </a:p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6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Арифметический  диктант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42844" y="142852"/>
              <a:ext cx="8715436" cy="6500858"/>
            </a:xfrm>
            <a:prstGeom prst="rect">
              <a:avLst/>
            </a:prstGeom>
            <a:solidFill>
              <a:schemeClr val="lt1">
                <a:alpha val="89000"/>
              </a:schemeClr>
            </a:solidFill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643834" y="3500438"/>
              <a:ext cx="1284440" cy="2071678"/>
            </a:xfrm>
            <a:prstGeom prst="rect">
              <a:avLst/>
            </a:prstGeom>
            <a:noFill/>
          </p:spPr>
        </p:pic>
        <p:pic>
          <p:nvPicPr>
            <p:cNvPr id="5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572008"/>
              <a:ext cx="1750569" cy="2071678"/>
            </a:xfrm>
            <a:prstGeom prst="rect">
              <a:avLst/>
            </a:prstGeom>
            <a:noFill/>
          </p:spPr>
        </p:pic>
        <p:sp>
          <p:nvSpPr>
            <p:cNvPr id="6" name="Рамка 5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4198"/>
              </a:avLst>
            </a:prstGeom>
            <a:gradFill>
              <a:gsLst>
                <a:gs pos="0">
                  <a:schemeClr val="accent5">
                    <a:shade val="51000"/>
                    <a:satMod val="130000"/>
                    <a:alpha val="27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7" name="Picture 10" descr="http://www.coollady.ru/pic/0003/040/16_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14480" cy="1680191"/>
            </a:xfrm>
            <a:prstGeom prst="rect">
              <a:avLst/>
            </a:prstGeom>
            <a:noFill/>
          </p:spPr>
        </p:pic>
      </p:grp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928662" y="571480"/>
            <a:ext cx="7923211" cy="1285884"/>
          </a:xfrm>
          <a:prstGeom prst="rect">
            <a:avLst/>
          </a:prstGeom>
        </p:spPr>
        <p:txBody>
          <a:bodyPr rtlCol="0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1в. Во сколько раз кукол больше, чем мягких игрушек?</a:t>
            </a:r>
            <a:b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2в. Во сколько раз мягких игрушек меньше, чем кукол?</a:t>
            </a:r>
          </a:p>
        </p:txBody>
      </p:sp>
      <p:pic>
        <p:nvPicPr>
          <p:cNvPr id="9" name="Picture 9" descr="album_0906122529_442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28662" y="2500305"/>
            <a:ext cx="1500198" cy="2307321"/>
          </a:xfrm>
          <a:prstGeom prst="rect">
            <a:avLst/>
          </a:prstGeom>
          <a:noFill/>
        </p:spPr>
      </p:pic>
      <p:pic>
        <p:nvPicPr>
          <p:cNvPr id="10" name="Picture 11" descr="album_0906122529_3908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000232" y="1571612"/>
            <a:ext cx="1558925" cy="1871663"/>
          </a:xfrm>
          <a:prstGeom prst="rect">
            <a:avLst/>
          </a:prstGeom>
          <a:noFill/>
        </p:spPr>
      </p:pic>
      <p:pic>
        <p:nvPicPr>
          <p:cNvPr id="11" name="Picture 10" descr="album_0906122529_4699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814996" y="1428737"/>
            <a:ext cx="1265237" cy="1944687"/>
          </a:xfrm>
          <a:prstGeom prst="rect">
            <a:avLst/>
          </a:prstGeom>
          <a:noFill/>
        </p:spPr>
      </p:pic>
      <p:pic>
        <p:nvPicPr>
          <p:cNvPr id="12" name="Picture 17" descr="milash44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519596" y="1571612"/>
            <a:ext cx="1438275" cy="1727200"/>
          </a:xfrm>
          <a:prstGeom prst="rect">
            <a:avLst/>
          </a:prstGeom>
          <a:noFill/>
        </p:spPr>
      </p:pic>
      <p:pic>
        <p:nvPicPr>
          <p:cNvPr id="13" name="Picture 13" descr="cartoon_10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9371" y="4092562"/>
            <a:ext cx="1584325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cartoon_209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70308" y="4092562"/>
            <a:ext cx="277018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0" descr="gallery_19_126_2315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11533" y="1428737"/>
            <a:ext cx="1238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1" descr="gallery_19_126_4776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51621" y="1714488"/>
            <a:ext cx="1333182" cy="205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3" descr="gallery_19_126_4969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00958" y="2901508"/>
            <a:ext cx="1643042" cy="252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4" descr="gallery_19_126_7040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4000504"/>
            <a:ext cx="1714480" cy="263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38"/>
          <p:cNvGrpSpPr/>
          <p:nvPr/>
        </p:nvGrpSpPr>
        <p:grpSpPr>
          <a:xfrm>
            <a:off x="-857288" y="857232"/>
            <a:ext cx="9144000" cy="7000900"/>
            <a:chOff x="0" y="-142900"/>
            <a:chExt cx="9144000" cy="700090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0" y="-142900"/>
              <a:ext cx="9144000" cy="7000900"/>
              <a:chOff x="0" y="-142900"/>
              <a:chExt cx="9144000" cy="7000900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214282" y="142852"/>
                <a:ext cx="8715436" cy="6500858"/>
              </a:xfrm>
              <a:prstGeom prst="rect">
                <a:avLst/>
              </a:prstGeom>
              <a:solidFill>
                <a:schemeClr val="lt1">
                  <a:alpha val="89000"/>
                </a:schemeClr>
              </a:solidFill>
              <a:ln w="381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Рамка 35"/>
              <p:cNvSpPr/>
              <p:nvPr/>
            </p:nvSpPr>
            <p:spPr>
              <a:xfrm>
                <a:off x="0" y="-142900"/>
                <a:ext cx="9144000" cy="7000900"/>
              </a:xfrm>
              <a:prstGeom prst="frame">
                <a:avLst>
                  <a:gd name="adj1" fmla="val 4324"/>
                </a:avLst>
              </a:prstGeom>
              <a:gradFill>
                <a:gsLst>
                  <a:gs pos="0">
                    <a:schemeClr val="accent5">
                      <a:shade val="51000"/>
                      <a:satMod val="130000"/>
                      <a:alpha val="27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11274" name="Picture 10" descr="http://www.coollady.ru/pic/0003/040/16_1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85918" cy="1750200"/>
              </a:xfrm>
              <a:prstGeom prst="rect">
                <a:avLst/>
              </a:prstGeom>
              <a:noFill/>
            </p:spPr>
          </p:pic>
        </p:grpSp>
        <p:pic>
          <p:nvPicPr>
            <p:cNvPr id="79" name="Picture 4" descr="http://www.picshare.ru/uploads/140203/9m3A76p2U5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500958" y="3214686"/>
              <a:ext cx="1428759" cy="2304450"/>
            </a:xfrm>
            <a:prstGeom prst="rect">
              <a:avLst/>
            </a:prstGeom>
            <a:noFill/>
          </p:spPr>
        </p:pic>
        <p:pic>
          <p:nvPicPr>
            <p:cNvPr id="11272" name="Picture 8" descr="http://www.picshare.ru/uploads/140203/156Z8jvEh4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0570"/>
              <a:ext cx="1750569" cy="2071678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1214414" y="357166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 примеры на умножение в вертикальных столбиках.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716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42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3571876"/>
            <a:ext cx="864400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859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28598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003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00036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71474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1474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42912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42912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14350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14942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85788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85788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72264" y="1928802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572264" y="3571876"/>
            <a:ext cx="85725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1714480" y="2000240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1714480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428860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071802" y="2000240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786182" y="2000240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3786182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4500562" y="2000240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4500562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5286380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000760" y="2000240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6000760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6715140" y="2000240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6715140" y="3643314"/>
            <a:ext cx="642942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4" descr="http://rtbsystem.com/images/znak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/>
          <a:srcRect l="50782"/>
          <a:stretch>
            <a:fillRect/>
          </a:stretch>
        </p:blipFill>
        <p:spPr bwMode="auto">
          <a:xfrm>
            <a:off x="7858180" y="5529990"/>
            <a:ext cx="1285820" cy="1328010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8001024" y="5643578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Дальше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943acca5ffe49f66d9d7c149f79575e06f728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535</Words>
  <Application>Microsoft Office PowerPoint</Application>
  <PresentationFormat>Экран (4:3)</PresentationFormat>
  <Paragraphs>183</Paragraphs>
  <Slides>18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 Математика  3 класс      Закрепление таблицы умножения.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111</cp:revision>
  <dcterms:created xsi:type="dcterms:W3CDTF">2015-07-10T03:47:14Z</dcterms:created>
  <dcterms:modified xsi:type="dcterms:W3CDTF">2018-09-23T16:58:39Z</dcterms:modified>
</cp:coreProperties>
</file>