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6" r:id="rId11"/>
    <p:sldId id="267" r:id="rId12"/>
    <p:sldId id="265" r:id="rId13"/>
    <p:sldId id="268" r:id="rId14"/>
    <p:sldId id="270" r:id="rId15"/>
    <p:sldId id="271" r:id="rId16"/>
    <p:sldId id="272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59" d="100"/>
          <a:sy n="59" d="100"/>
        </p:scale>
        <p:origin x="-1668" y="-27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F6ECA0-7DD8-484D-8526-760D7A2D993E}" type="datetimeFigureOut">
              <a:rPr lang="ru-RU" smtClean="0"/>
              <a:pPr/>
              <a:t>17.12.2017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441D96-7950-4F44-BBE7-ED9CB35ACC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F6ECA0-7DD8-484D-8526-760D7A2D993E}" type="datetimeFigureOut">
              <a:rPr lang="ru-RU" smtClean="0"/>
              <a:pPr/>
              <a:t>17.12.2017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441D96-7950-4F44-BBE7-ED9CB35ACC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F6ECA0-7DD8-484D-8526-760D7A2D993E}" type="datetimeFigureOut">
              <a:rPr lang="ru-RU" smtClean="0"/>
              <a:pPr/>
              <a:t>17.12.2017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441D96-7950-4F44-BBE7-ED9CB35ACC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F6ECA0-7DD8-484D-8526-760D7A2D993E}" type="datetimeFigureOut">
              <a:rPr lang="ru-RU" smtClean="0"/>
              <a:pPr/>
              <a:t>17.12.2017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441D96-7950-4F44-BBE7-ED9CB35ACC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F6ECA0-7DD8-484D-8526-760D7A2D993E}" type="datetimeFigureOut">
              <a:rPr lang="ru-RU" smtClean="0"/>
              <a:pPr/>
              <a:t>17.12.2017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441D96-7950-4F44-BBE7-ED9CB35ACC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F6ECA0-7DD8-484D-8526-760D7A2D993E}" type="datetimeFigureOut">
              <a:rPr lang="ru-RU" smtClean="0"/>
              <a:pPr/>
              <a:t>17.12.2017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441D96-7950-4F44-BBE7-ED9CB35ACC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F6ECA0-7DD8-484D-8526-760D7A2D993E}" type="datetimeFigureOut">
              <a:rPr lang="ru-RU" smtClean="0"/>
              <a:pPr/>
              <a:t>17.12.2017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441D96-7950-4F44-BBE7-ED9CB35ACC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F6ECA0-7DD8-484D-8526-760D7A2D993E}" type="datetimeFigureOut">
              <a:rPr lang="ru-RU" smtClean="0"/>
              <a:pPr/>
              <a:t>17.12.2017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441D96-7950-4F44-BBE7-ED9CB35ACC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F6ECA0-7DD8-484D-8526-760D7A2D993E}" type="datetimeFigureOut">
              <a:rPr lang="ru-RU" smtClean="0"/>
              <a:pPr/>
              <a:t>17.12.2017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441D96-7950-4F44-BBE7-ED9CB35ACC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F6ECA0-7DD8-484D-8526-760D7A2D993E}" type="datetimeFigureOut">
              <a:rPr lang="ru-RU" smtClean="0"/>
              <a:pPr/>
              <a:t>17.12.2017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441D96-7950-4F44-BBE7-ED9CB35ACC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F6ECA0-7DD8-484D-8526-760D7A2D993E}" type="datetimeFigureOut">
              <a:rPr lang="ru-RU" smtClean="0"/>
              <a:pPr/>
              <a:t>17.12.2017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441D96-7950-4F44-BBE7-ED9CB35ACC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F6ECA0-7DD8-484D-8526-760D7A2D993E}" type="datetimeFigureOut">
              <a:rPr lang="ru-RU" smtClean="0"/>
              <a:pPr/>
              <a:t>17.12.2017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441D96-7950-4F44-BBE7-ED9CB35ACCC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7" Type="http://schemas.openxmlformats.org/officeDocument/2006/relationships/image" Target="../media/image1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12" Type="http://schemas.openxmlformats.org/officeDocument/2006/relationships/image" Target="../media/image13.jpe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11" Type="http://schemas.openxmlformats.org/officeDocument/2006/relationships/image" Target="../media/image12.jpeg"/><Relationship Id="rId5" Type="http://schemas.openxmlformats.org/officeDocument/2006/relationships/image" Target="../media/image6.jpeg"/><Relationship Id="rId10" Type="http://schemas.openxmlformats.org/officeDocument/2006/relationships/image" Target="../media/image11.jpeg"/><Relationship Id="rId4" Type="http://schemas.openxmlformats.org/officeDocument/2006/relationships/image" Target="../media/image5.jpeg"/><Relationship Id="rId9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dreempics.com/uploads/posts/2016-11/1478612151_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25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785786" y="1000108"/>
            <a:ext cx="800105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  <a:latin typeface="Batang" pitchFamily="18" charset="-127"/>
                <a:ea typeface="Batang" pitchFamily="18" charset="-127"/>
              </a:rPr>
              <a:t>МКОУ «Чинарская СОШ№1»</a:t>
            </a:r>
            <a:br>
              <a:rPr lang="ru-RU" sz="3600" b="1" dirty="0" smtClean="0">
                <a:solidFill>
                  <a:srgbClr val="C00000"/>
                </a:solidFill>
                <a:latin typeface="Batang" pitchFamily="18" charset="-127"/>
                <a:ea typeface="Batang" pitchFamily="18" charset="-127"/>
              </a:rPr>
            </a:br>
            <a:r>
              <a:rPr lang="ru-RU" sz="3600" b="1" dirty="0" smtClean="0">
                <a:solidFill>
                  <a:srgbClr val="C00000"/>
                </a:solidFill>
                <a:latin typeface="Batang" pitchFamily="18" charset="-127"/>
                <a:ea typeface="Batang" pitchFamily="18" charset="-127"/>
              </a:rPr>
              <a:t>РУССКИЙ ЯЗЫК 2 «а» класс</a:t>
            </a:r>
            <a:endParaRPr lang="ru-RU" sz="3600" dirty="0">
              <a:solidFill>
                <a:srgbClr val="C0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000100" y="3105835"/>
            <a:ext cx="71438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Batang" pitchFamily="18" charset="-127"/>
                <a:ea typeface="Batang" pitchFamily="18" charset="-127"/>
              </a:rPr>
              <a:t>Разработала: учитель начальных классов  </a:t>
            </a:r>
            <a:r>
              <a:rPr lang="ru-RU" sz="4000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Batang" pitchFamily="18" charset="-127"/>
                <a:ea typeface="Batang" pitchFamily="18" charset="-127"/>
              </a:rPr>
              <a:t>Манцаева</a:t>
            </a:r>
            <a:r>
              <a:rPr lang="ru-RU" sz="4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Batang" pitchFamily="18" charset="-127"/>
                <a:ea typeface="Batang" pitchFamily="18" charset="-127"/>
              </a:rPr>
              <a:t> А.Р.</a:t>
            </a:r>
            <a:endParaRPr lang="ru-RU" sz="4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143108" y="5715016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b="1" dirty="0" smtClean="0">
                <a:solidFill>
                  <a:srgbClr val="FFFF00"/>
                </a:solidFill>
                <a:latin typeface="Batang" pitchFamily="18" charset="-127"/>
                <a:ea typeface="Batang" pitchFamily="18" charset="-127"/>
                <a:cs typeface="Aharoni" pitchFamily="2" charset="-79"/>
              </a:rPr>
              <a:t>20174-18 </a:t>
            </a:r>
            <a:r>
              <a:rPr lang="ru-RU" b="1" dirty="0" err="1" smtClean="0">
                <a:solidFill>
                  <a:srgbClr val="FFFF00"/>
                </a:solidFill>
                <a:latin typeface="Batang" pitchFamily="18" charset="-127"/>
                <a:ea typeface="Batang" pitchFamily="18" charset="-127"/>
                <a:cs typeface="Aharoni" pitchFamily="2" charset="-79"/>
              </a:rPr>
              <a:t>уч.год</a:t>
            </a:r>
            <a:endParaRPr lang="ru-RU" dirty="0">
              <a:solidFill>
                <a:srgbClr val="FFFF00"/>
              </a:solidFill>
              <a:cs typeface="Aharoni" pitchFamily="2" charset="-79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http://dreempics.com/uploads/posts/2016-11/1478612151_5.jpg"/>
          <p:cNvPicPr>
            <a:picLocks noChangeAspect="1" noChangeArrowheads="1"/>
          </p:cNvPicPr>
          <p:nvPr/>
        </p:nvPicPr>
        <p:blipFill>
          <a:blip r:embed="rId2">
            <a:lum bright="30000"/>
          </a:blip>
          <a:srcRect/>
          <a:stretch>
            <a:fillRect/>
          </a:stretch>
        </p:blipFill>
        <p:spPr bwMode="auto">
          <a:xfrm>
            <a:off x="-25" y="0"/>
            <a:ext cx="9144025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57158" y="285728"/>
            <a:ext cx="8786842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Овощи и фрукты </a:t>
            </a:r>
          </a:p>
          <a:p>
            <a:pPr algn="ctr"/>
            <a:endParaRPr lang="ru-RU" sz="44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000100" y="928670"/>
            <a:ext cx="7715304" cy="24314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Баклажан, рябина, виноград, редиска, перец, лук, малина, картофель, капуста, зелень, вишня, черемуха, персик, слива, морковь, земляника, свёкла, тыква, репа, яблоко, смородина, п</a:t>
            </a: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дор</a:t>
            </a: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  <p:pic>
        <p:nvPicPr>
          <p:cNvPr id="24578" name="Picture 2" descr="https://ds04.infourok.ru/uploads/ex/0dba/000180d1-f5461b09/hello_html_m77e37fb.jpg"/>
          <p:cNvPicPr>
            <a:picLocks noChangeAspect="1" noChangeArrowheads="1"/>
          </p:cNvPicPr>
          <p:nvPr/>
        </p:nvPicPr>
        <p:blipFill>
          <a:blip r:embed="rId3" cstate="print"/>
          <a:srcRect t="1" r="70489"/>
          <a:stretch>
            <a:fillRect/>
          </a:stretch>
        </p:blipFill>
        <p:spPr bwMode="auto">
          <a:xfrm flipH="1">
            <a:off x="6643702" y="2849894"/>
            <a:ext cx="1860993" cy="3936692"/>
          </a:xfrm>
          <a:prstGeom prst="rect">
            <a:avLst/>
          </a:prstGeom>
          <a:noFill/>
        </p:spPr>
      </p:pic>
      <p:pic>
        <p:nvPicPr>
          <p:cNvPr id="8" name="Picture 2" descr="https://ds04.infourok.ru/uploads/ex/0dba/000180d1-f5461b09/hello_html_m77e37fb.jpg"/>
          <p:cNvPicPr>
            <a:picLocks noChangeAspect="1" noChangeArrowheads="1"/>
          </p:cNvPicPr>
          <p:nvPr/>
        </p:nvPicPr>
        <p:blipFill>
          <a:blip r:embed="rId4" cstate="print"/>
          <a:srcRect l="66815" t="-5696"/>
          <a:stretch>
            <a:fillRect/>
          </a:stretch>
        </p:blipFill>
        <p:spPr bwMode="auto">
          <a:xfrm>
            <a:off x="500034" y="2629520"/>
            <a:ext cx="2000264" cy="3977211"/>
          </a:xfrm>
          <a:prstGeom prst="rect">
            <a:avLst/>
          </a:prstGeom>
          <a:noFill/>
        </p:spPr>
      </p:pic>
      <p:pic>
        <p:nvPicPr>
          <p:cNvPr id="9" name="Picture 2" descr="https://ds04.infourok.ru/uploads/ex/0dba/000180d1-f5461b09/hello_html_m77e37fb.jpg"/>
          <p:cNvPicPr>
            <a:picLocks noChangeAspect="1" noChangeArrowheads="1"/>
          </p:cNvPicPr>
          <p:nvPr/>
        </p:nvPicPr>
        <p:blipFill>
          <a:blip r:embed="rId5" cstate="print"/>
          <a:srcRect l="40861" t="3637" r="50059"/>
          <a:stretch>
            <a:fillRect/>
          </a:stretch>
        </p:blipFill>
        <p:spPr bwMode="auto">
          <a:xfrm>
            <a:off x="8501090" y="3143272"/>
            <a:ext cx="428660" cy="3643314"/>
          </a:xfrm>
          <a:prstGeom prst="rect">
            <a:avLst/>
          </a:prstGeom>
          <a:noFill/>
        </p:spPr>
      </p:pic>
      <p:pic>
        <p:nvPicPr>
          <p:cNvPr id="24580" name="Picture 4" descr="http://francheska45.f.r.pic.centerblog.net/5dbade47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500298" y="3357562"/>
            <a:ext cx="2028808" cy="3157416"/>
          </a:xfrm>
          <a:prstGeom prst="rect">
            <a:avLst/>
          </a:prstGeom>
          <a:noFill/>
        </p:spPr>
      </p:pic>
      <p:pic>
        <p:nvPicPr>
          <p:cNvPr id="24582" name="Picture 6" descr="https://img.myloview.ru/murals/colorful-baskets-isolated-on-white-background-400-1089381.jpg"/>
          <p:cNvPicPr>
            <a:picLocks noChangeAspect="1" noChangeArrowheads="1"/>
          </p:cNvPicPr>
          <p:nvPr/>
        </p:nvPicPr>
        <p:blipFill>
          <a:blip r:embed="rId7"/>
          <a:srcRect t="48750" r="51250"/>
          <a:stretch>
            <a:fillRect/>
          </a:stretch>
        </p:blipFill>
        <p:spPr bwMode="auto">
          <a:xfrm>
            <a:off x="4500562" y="4071942"/>
            <a:ext cx="2106578" cy="221457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http://dreempics.com/uploads/posts/2016-11/1478612151_5.jpg"/>
          <p:cNvPicPr>
            <a:picLocks noChangeAspect="1" noChangeArrowheads="1"/>
          </p:cNvPicPr>
          <p:nvPr/>
        </p:nvPicPr>
        <p:blipFill>
          <a:blip r:embed="rId2">
            <a:lum bright="30000"/>
          </a:blip>
          <a:srcRect/>
          <a:stretch>
            <a:fillRect/>
          </a:stretch>
        </p:blipFill>
        <p:spPr bwMode="auto">
          <a:xfrm>
            <a:off x="-25" y="0"/>
            <a:ext cx="9144025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57158" y="285728"/>
            <a:ext cx="2571768" cy="421484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Баклажан,</a:t>
            </a:r>
          </a:p>
          <a:p>
            <a:pPr algn="ctr"/>
            <a:r>
              <a:rPr lang="ru-RU" sz="3600" dirty="0" smtClean="0"/>
              <a:t>Лук,</a:t>
            </a:r>
          </a:p>
          <a:p>
            <a:pPr algn="ctr"/>
            <a:r>
              <a:rPr lang="ru-RU" sz="3600" dirty="0" smtClean="0"/>
              <a:t>Картофель, </a:t>
            </a:r>
          </a:p>
          <a:p>
            <a:pPr algn="ctr"/>
            <a:r>
              <a:rPr lang="ru-RU" sz="3600" dirty="0" smtClean="0"/>
              <a:t>Капуста,</a:t>
            </a:r>
          </a:p>
          <a:p>
            <a:pPr algn="ctr"/>
            <a:r>
              <a:rPr lang="ru-RU" sz="3600" dirty="0" smtClean="0"/>
              <a:t>Тыква,</a:t>
            </a:r>
          </a:p>
          <a:p>
            <a:pPr algn="ctr"/>
            <a:r>
              <a:rPr lang="ru-RU" sz="3600" dirty="0" smtClean="0"/>
              <a:t>Моркови, помидор </a:t>
            </a:r>
          </a:p>
          <a:p>
            <a:pPr algn="ctr"/>
            <a:endParaRPr lang="ru-RU" sz="40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143240" y="285728"/>
            <a:ext cx="2571768" cy="414340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Перец, редиска, зелень,  репка, свёкла,  петрушка, чеснок </a:t>
            </a:r>
            <a:endParaRPr lang="ru-RU" sz="36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5857884" y="285728"/>
            <a:ext cx="2571768" cy="414340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Виноград,  вишня, персик, слива, яблоко, </a:t>
            </a:r>
            <a:endParaRPr lang="ru-RU" sz="40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928794" y="4643446"/>
            <a:ext cx="5786478" cy="157163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Рябина, малина , черемуха, земляника смородина</a:t>
            </a:r>
            <a:endParaRPr lang="ru-RU" sz="36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http://dreempics.com/uploads/posts/2016-11/1478612151_5.jpg"/>
          <p:cNvPicPr>
            <a:picLocks noChangeAspect="1" noChangeArrowheads="1"/>
          </p:cNvPicPr>
          <p:nvPr/>
        </p:nvPicPr>
        <p:blipFill>
          <a:blip r:embed="rId2">
            <a:lum bright="30000"/>
          </a:blip>
          <a:srcRect/>
          <a:stretch>
            <a:fillRect/>
          </a:stretch>
        </p:blipFill>
        <p:spPr bwMode="auto">
          <a:xfrm>
            <a:off x="0" y="0"/>
            <a:ext cx="9144025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85720" y="214290"/>
            <a:ext cx="5786478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dirty="0" err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Физминутка</a:t>
            </a:r>
            <a:endParaRPr lang="ru-RU" sz="5400" b="1" dirty="0" smtClean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44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28596" y="1357298"/>
            <a:ext cx="5857916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Во дворе щенок играл </a:t>
            </a:r>
          </a:p>
          <a:p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Прыгал , бегал и считал</a:t>
            </a:r>
          </a:p>
          <a:p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Раз- прыжок и три кивка</a:t>
            </a:r>
          </a:p>
          <a:p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Два - направо голова </a:t>
            </a:r>
          </a:p>
          <a:p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Три – налево поворот </a:t>
            </a:r>
          </a:p>
          <a:p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 помчался до ворот </a:t>
            </a:r>
          </a:p>
          <a:p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 потом вздохнул и сел </a:t>
            </a:r>
          </a:p>
          <a:p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Он устал и присмирел </a:t>
            </a:r>
          </a:p>
          <a:p>
            <a:pPr algn="ctr"/>
            <a:endParaRPr lang="ru-RU" sz="2800" b="1" dirty="0" smtClean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44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22532" name="Picture 4" descr="http://clipartix.com/wp-content/uploads/2017/10/Vector-puppy-clipart-image-1-clipartandscrap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8" y="2500290"/>
            <a:ext cx="4357710" cy="435771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http://dreempics.com/uploads/posts/2016-11/1478612151_5.jpg"/>
          <p:cNvPicPr>
            <a:picLocks noChangeAspect="1" noChangeArrowheads="1"/>
          </p:cNvPicPr>
          <p:nvPr/>
        </p:nvPicPr>
        <p:blipFill>
          <a:blip r:embed="rId2">
            <a:lum bright="30000"/>
          </a:blip>
          <a:srcRect/>
          <a:stretch>
            <a:fillRect/>
          </a:stretch>
        </p:blipFill>
        <p:spPr bwMode="auto">
          <a:xfrm>
            <a:off x="0" y="0"/>
            <a:ext cx="9144025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500166" y="357166"/>
            <a:ext cx="5786478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Найди ошибки </a:t>
            </a:r>
          </a:p>
          <a:p>
            <a:pPr algn="ctr"/>
            <a:endParaRPr lang="ru-RU" sz="44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85720" y="1428736"/>
            <a:ext cx="8643998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48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берозах</a:t>
            </a:r>
            <a:r>
              <a:rPr lang="ru-RU" sz="4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стучат </a:t>
            </a:r>
            <a:r>
              <a:rPr lang="ru-RU" sz="48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датлы</a:t>
            </a:r>
            <a:r>
              <a:rPr lang="ru-RU" sz="4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.  </a:t>
            </a:r>
          </a:p>
          <a:p>
            <a:pPr algn="ctr"/>
            <a:r>
              <a:rPr lang="ru-RU" sz="48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Серожа</a:t>
            </a:r>
            <a:r>
              <a:rPr lang="ru-RU" sz="4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и Пета кормят </a:t>
            </a:r>
            <a:r>
              <a:rPr lang="ru-RU" sz="48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индука</a:t>
            </a:r>
            <a:r>
              <a:rPr lang="ru-RU" sz="4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endParaRPr lang="ru-RU" sz="44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28596" y="3357562"/>
            <a:ext cx="8072494" cy="2928958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500002" y="3357562"/>
            <a:ext cx="7215270" cy="29854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На берёзах стучат дятлы.  </a:t>
            </a:r>
          </a:p>
          <a:p>
            <a:pPr algn="ctr"/>
            <a:r>
              <a:rPr lang="ru-RU" sz="4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Серёжа и Петя кормят индюка </a:t>
            </a:r>
          </a:p>
          <a:p>
            <a:pPr algn="ctr"/>
            <a:endParaRPr lang="ru-RU" sz="4400" b="1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http://dreempics.com/uploads/posts/2016-11/1478612151_5.jpg"/>
          <p:cNvPicPr>
            <a:picLocks noChangeAspect="1" noChangeArrowheads="1"/>
          </p:cNvPicPr>
          <p:nvPr/>
        </p:nvPicPr>
        <p:blipFill>
          <a:blip r:embed="rId2">
            <a:lum bright="30000"/>
          </a:blip>
          <a:srcRect/>
          <a:stretch>
            <a:fillRect/>
          </a:stretch>
        </p:blipFill>
        <p:spPr bwMode="auto">
          <a:xfrm>
            <a:off x="0" y="0"/>
            <a:ext cx="9144025" cy="6858000"/>
          </a:xfrm>
          <a:prstGeom prst="rect">
            <a:avLst/>
          </a:prstGeom>
          <a:noFill/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0" y="0"/>
            <a:ext cx="88392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Что закажут Тим и Том в ресторане?</a:t>
            </a:r>
            <a:endParaRPr kumimoji="0" lang="ru-RU" sz="4400" b="1" i="0" u="none" strike="noStrike" kern="1200" cap="none" spc="0" normalizeH="0" baseline="0" noProof="0" dirty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143240" y="1285860"/>
            <a:ext cx="2714644" cy="64294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МЕНЮ</a:t>
            </a:r>
            <a:endParaRPr lang="ru-RU" sz="44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642910" y="2071678"/>
            <a:ext cx="807249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solidFill>
                  <a:srgbClr val="7030A0"/>
                </a:solidFill>
              </a:rPr>
              <a:t>Суп , пирог, пюре, компот, хлеб, рагу, салат , чай, кисель, блины, томатный сок, тефтели, </a:t>
            </a:r>
            <a:endParaRPr lang="ru-RU" sz="4000" dirty="0">
              <a:solidFill>
                <a:srgbClr val="7030A0"/>
              </a:solidFill>
            </a:endParaRPr>
          </a:p>
        </p:txBody>
      </p:sp>
      <p:sp>
        <p:nvSpPr>
          <p:cNvPr id="8" name="Вертикальный свиток 7"/>
          <p:cNvSpPr/>
          <p:nvPr/>
        </p:nvSpPr>
        <p:spPr>
          <a:xfrm>
            <a:off x="500034" y="4000504"/>
            <a:ext cx="3000396" cy="2643206"/>
          </a:xfrm>
          <a:prstGeom prst="verticalScroll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Пирог, пюре, чай, кисель, тефтели, </a:t>
            </a:r>
            <a:endParaRPr lang="ru-RU" sz="3600" b="1" dirty="0"/>
          </a:p>
        </p:txBody>
      </p:sp>
      <p:sp>
        <p:nvSpPr>
          <p:cNvPr id="9" name="Вертикальный свиток 8"/>
          <p:cNvSpPr/>
          <p:nvPr/>
        </p:nvSpPr>
        <p:spPr>
          <a:xfrm>
            <a:off x="4572000" y="4929198"/>
            <a:ext cx="3000396" cy="2643206"/>
          </a:xfrm>
          <a:prstGeom prst="verticalScroll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Суп , компот, хлеб, рагу, салат, блины, томатный сок.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 animBg="1"/>
      <p:bldP spid="9" grpId="0" build="allAtOnce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http://dreempics.com/uploads/posts/2016-11/1478612151_5.jpg"/>
          <p:cNvPicPr>
            <a:picLocks noChangeAspect="1" noChangeArrowheads="1"/>
          </p:cNvPicPr>
          <p:nvPr/>
        </p:nvPicPr>
        <p:blipFill>
          <a:blip r:embed="rId2">
            <a:lum bright="30000"/>
          </a:blip>
          <a:srcRect/>
          <a:stretch>
            <a:fillRect/>
          </a:stretch>
        </p:blipFill>
        <p:spPr bwMode="auto">
          <a:xfrm>
            <a:off x="0" y="0"/>
            <a:ext cx="9144025" cy="6858000"/>
          </a:xfrm>
          <a:prstGeom prst="rect">
            <a:avLst/>
          </a:prstGeom>
          <a:noFill/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0" y="0"/>
            <a:ext cx="88392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Рефлексия </a:t>
            </a:r>
            <a:endParaRPr kumimoji="0" lang="ru-RU" sz="4400" b="1" i="0" u="none" strike="noStrike" kern="1200" cap="none" spc="0" normalizeH="0" baseline="0" noProof="0" dirty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304800" y="2143116"/>
            <a:ext cx="88392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5400" b="1" i="0" u="none" strike="noStrike" kern="1200" cap="none" spc="0" normalizeH="0" baseline="0" noProof="0" dirty="0" smtClean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5400" b="1" dirty="0" smtClean="0">
              <a:solidFill>
                <a:srgbClr val="7030A0"/>
              </a:solidFill>
              <a:latin typeface="+mj-lt"/>
              <a:ea typeface="+mj-ea"/>
              <a:cs typeface="+mj-cs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Я знал (а)</a:t>
            </a:r>
            <a:r>
              <a:rPr kumimoji="0" lang="ru-RU" sz="5400" b="1" i="0" u="none" strike="noStrike" kern="1200" cap="none" spc="0" normalizeH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…</a:t>
            </a:r>
            <a:r>
              <a:rPr kumimoji="0" lang="ru-RU" sz="5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5400" b="1" i="0" u="none" strike="noStrike" kern="1200" cap="none" spc="0" normalizeH="0" baseline="0" noProof="0" dirty="0" smtClean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lvl="0">
              <a:spcBef>
                <a:spcPct val="0"/>
              </a:spcBef>
            </a:pPr>
            <a:r>
              <a:rPr lang="ru-RU" sz="5400" b="1" dirty="0" smtClean="0">
                <a:solidFill>
                  <a:srgbClr val="7030A0"/>
                </a:solidFill>
                <a:latin typeface="+mj-lt"/>
                <a:ea typeface="+mj-ea"/>
                <a:cs typeface="+mj-cs"/>
              </a:rPr>
              <a:t>Я узнал</a:t>
            </a:r>
            <a:r>
              <a:rPr lang="ru-RU" sz="5400" b="1" dirty="0" smtClean="0">
                <a:solidFill>
                  <a:srgbClr val="7030A0"/>
                </a:solidFill>
              </a:rPr>
              <a:t> (а) … </a:t>
            </a:r>
          </a:p>
          <a:p>
            <a:pPr lvl="0" algn="ctr">
              <a:spcBef>
                <a:spcPct val="0"/>
              </a:spcBef>
            </a:pPr>
            <a:endParaRPr lang="ru-RU" sz="5400" b="1" dirty="0" smtClean="0">
              <a:solidFill>
                <a:srgbClr val="7030A0"/>
              </a:solidFill>
              <a:latin typeface="+mj-lt"/>
              <a:ea typeface="+mj-ea"/>
              <a:cs typeface="+mj-cs"/>
            </a:endParaRPr>
          </a:p>
          <a:p>
            <a:pPr lvl="0">
              <a:spcBef>
                <a:spcPct val="0"/>
              </a:spcBef>
            </a:pPr>
            <a:r>
              <a:rPr kumimoji="0" lang="ru-RU" sz="5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Я не понял</a:t>
            </a:r>
            <a:r>
              <a:rPr lang="ru-RU" sz="5400" b="1" dirty="0" smtClean="0">
                <a:solidFill>
                  <a:srgbClr val="7030A0"/>
                </a:solidFill>
              </a:rPr>
              <a:t> (а) …</a:t>
            </a:r>
            <a:r>
              <a:rPr kumimoji="0" lang="ru-RU" sz="5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endParaRPr kumimoji="0" lang="ru-RU" sz="5400" b="1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http://dreempics.com/uploads/posts/2016-11/1478612151_5.jpg"/>
          <p:cNvPicPr>
            <a:picLocks noChangeAspect="1" noChangeArrowheads="1"/>
          </p:cNvPicPr>
          <p:nvPr/>
        </p:nvPicPr>
        <p:blipFill>
          <a:blip r:embed="rId3">
            <a:lum bright="30000"/>
          </a:blip>
          <a:srcRect/>
          <a:stretch>
            <a:fillRect/>
          </a:stretch>
        </p:blipFill>
        <p:spPr bwMode="auto">
          <a:xfrm>
            <a:off x="0" y="0"/>
            <a:ext cx="9144025" cy="6858000"/>
          </a:xfrm>
          <a:prstGeom prst="rect">
            <a:avLst/>
          </a:prstGeom>
          <a:noFill/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0" y="0"/>
            <a:ext cx="88392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Подведение итогов: </a:t>
            </a:r>
            <a:endParaRPr kumimoji="0" lang="ru-RU" sz="4400" b="1" i="0" u="none" strike="noStrike" kern="1200" cap="none" spc="0" normalizeH="0" baseline="0" noProof="0" dirty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0" y="2428868"/>
            <a:ext cx="88392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2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7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Мы узнали,</a:t>
            </a:r>
            <a:r>
              <a:rPr kumimoji="0" lang="ru-RU" sz="17600" b="1" i="0" u="none" strike="noStrike" kern="120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что согласные звуки образуют пару по твердости и мягкости.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7600" b="1" dirty="0" smtClean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И какими гласными буквами обозначаются твердость и мягкость на письме.</a:t>
            </a:r>
            <a:endParaRPr kumimoji="0" lang="ru-RU" sz="17600" b="1" i="0" u="none" strike="noStrike" kern="1200" cap="none" spc="0" normalizeH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400" b="1" i="0" u="none" strike="noStrike" kern="1200" cap="none" spc="0" normalizeH="0" baseline="0" noProof="0" dirty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3" name="Picture 6" descr="https://ds02.infourok.ru/uploads/ex/044a/000065f1-44983c7f/hello_html_129a7cf3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20" y="4500570"/>
            <a:ext cx="2145037" cy="1928826"/>
          </a:xfrm>
          <a:prstGeom prst="rect">
            <a:avLst/>
          </a:prstGeom>
          <a:noFill/>
        </p:spPr>
      </p:pic>
      <p:pic>
        <p:nvPicPr>
          <p:cNvPr id="14" name="Picture 6" descr="https://ds02.infourok.ru/uploads/ex/044a/000065f1-44983c7f/hello_html_129a7cf3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488" y="4572008"/>
            <a:ext cx="2145037" cy="1928826"/>
          </a:xfrm>
          <a:prstGeom prst="rect">
            <a:avLst/>
          </a:prstGeom>
          <a:noFill/>
        </p:spPr>
      </p:pic>
      <p:pic>
        <p:nvPicPr>
          <p:cNvPr id="15" name="Picture 6" descr="https://ds02.infourok.ru/uploads/ex/044a/000065f1-44983c7f/hello_html_129a7cf3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987970" y="5274318"/>
            <a:ext cx="741858" cy="667082"/>
          </a:xfrm>
          <a:prstGeom prst="rect">
            <a:avLst/>
          </a:prstGeom>
          <a:noFill/>
        </p:spPr>
      </p:pic>
      <p:pic>
        <p:nvPicPr>
          <p:cNvPr id="38" name="Picture 6" descr="https://ds02.infourok.ru/uploads/ex/044a/000065f1-44983c7f/hello_html_129a7cf3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00100" y="4143380"/>
            <a:ext cx="2145037" cy="1928826"/>
          </a:xfrm>
          <a:prstGeom prst="rect">
            <a:avLst/>
          </a:prstGeom>
          <a:noFill/>
        </p:spPr>
      </p:pic>
      <p:pic>
        <p:nvPicPr>
          <p:cNvPr id="46" name="Picture 6" descr="https://ds02.infourok.ru/uploads/ex/044a/000065f1-44983c7f/hello_html_129a7cf3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57752" y="5572140"/>
            <a:ext cx="741858" cy="667082"/>
          </a:xfrm>
          <a:prstGeom prst="rect">
            <a:avLst/>
          </a:prstGeom>
          <a:noFill/>
        </p:spPr>
      </p:pic>
      <p:sp>
        <p:nvSpPr>
          <p:cNvPr id="86" name="Прямоугольник 85"/>
          <p:cNvSpPr/>
          <p:nvPr/>
        </p:nvSpPr>
        <p:spPr>
          <a:xfrm>
            <a:off x="1285852" y="4786322"/>
            <a:ext cx="7072362" cy="150019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 smtClean="0">
                <a:solidFill>
                  <a:srgbClr val="FFFF00"/>
                </a:solidFill>
              </a:rPr>
              <a:t>До свидания.  Спасибо</a:t>
            </a:r>
            <a:r>
              <a:rPr lang="ru-RU" sz="5400" dirty="0" smtClean="0"/>
              <a:t>.</a:t>
            </a:r>
            <a:endParaRPr lang="ru-RU" sz="5400" dirty="0"/>
          </a:p>
        </p:txBody>
      </p:sp>
    </p:spTree>
  </p:cSld>
  <p:clrMapOvr>
    <a:masterClrMapping/>
  </p:clrMapOvr>
  <p:transition spd="slow"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ru-RU" sz="3200" b="1" dirty="0"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http://dreempics.com/uploads/posts/2016-11/1478612151_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25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0" y="1214422"/>
            <a:ext cx="91440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ea typeface="Batang" pitchFamily="18" charset="-127"/>
                <a:cs typeface="Times New Roman" pitchFamily="18" charset="0"/>
              </a:rPr>
              <a:t>Твердые и мягкие согласные звуки </a:t>
            </a:r>
          </a:p>
          <a:p>
            <a:pPr algn="ctr"/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ea typeface="Batang" pitchFamily="18" charset="-127"/>
                <a:cs typeface="Times New Roman" pitchFamily="18" charset="0"/>
              </a:rPr>
              <a:t>и буквы для их обозначения</a:t>
            </a:r>
            <a:endParaRPr lang="ru-RU" sz="4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571736" y="214290"/>
            <a:ext cx="521497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dirty="0" smtClean="0">
                <a:solidFill>
                  <a:srgbClr val="0070C0"/>
                </a:solidFill>
                <a:latin typeface="Times New Roman" pitchFamily="18" charset="0"/>
                <a:ea typeface="Batang" pitchFamily="18" charset="-127"/>
                <a:cs typeface="Times New Roman" pitchFamily="18" charset="0"/>
              </a:rPr>
              <a:t>Тема урока: </a:t>
            </a:r>
          </a:p>
        </p:txBody>
      </p:sp>
      <p:pic>
        <p:nvPicPr>
          <p:cNvPr id="14338" name="Picture 2" descr="http://xn--i1abbnckbmcl9fb.xn--p1ai/%D1%81%D1%82%D0%B0%D1%82%D1%8C%D0%B8/212174/img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20939" y="2571768"/>
            <a:ext cx="6637209" cy="414338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http://dreempics.com/uploads/posts/2016-11/1478612151_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25" cy="6858000"/>
          </a:xfrm>
          <a:prstGeom prst="rect">
            <a:avLst/>
          </a:prstGeom>
          <a:noFill/>
        </p:spPr>
      </p:pic>
      <p:sp>
        <p:nvSpPr>
          <p:cNvPr id="5" name="Скругленный прямоугольник 4"/>
          <p:cNvSpPr/>
          <p:nvPr/>
        </p:nvSpPr>
        <p:spPr>
          <a:xfrm>
            <a:off x="285720" y="285728"/>
            <a:ext cx="8572560" cy="6215106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Цель: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Повторение способов обозначения мягкости согласных звуков на письме.</a:t>
            </a:r>
          </a:p>
          <a:p>
            <a:r>
              <a:rPr lang="ru-RU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Задачи: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Совершенствовать умение определять и различать твердые и мягкие согласные.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Закрепить умение выделять и дифференцировать гласные 1 и 2 ряда.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Прививать интерес к русскому языку.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Планируемые результаты: Учащиеся научатся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Определять и различать твердые и мягкие согласные.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Выделять и дифференцировать гласные 1 и 2 ряда.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Познают глубины русского языка.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Оборудование: ИКТ (, тетради, раздаточный материал, снежинки ,карточки)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90" name="Picture 6" descr="https://ds02.infourok.ru/uploads/ex/044a/000065f1-44983c7f/hello_html_129a7cf3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9" y="214290"/>
            <a:ext cx="2428891" cy="2184069"/>
          </a:xfrm>
          <a:prstGeom prst="rect">
            <a:avLst/>
          </a:prstGeom>
          <a:noFill/>
        </p:spPr>
      </p:pic>
      <p:pic>
        <p:nvPicPr>
          <p:cNvPr id="9" name="Picture 6" descr="https://ds02.infourok.ru/uploads/ex/044a/000065f1-44983c7f/hello_html_129a7cf3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00430" y="285728"/>
            <a:ext cx="2357454" cy="2119833"/>
          </a:xfrm>
          <a:prstGeom prst="rect">
            <a:avLst/>
          </a:prstGeom>
          <a:noFill/>
        </p:spPr>
      </p:pic>
      <p:pic>
        <p:nvPicPr>
          <p:cNvPr id="10" name="Picture 6" descr="https://ds02.infourok.ru/uploads/ex/044a/000065f1-44983c7f/hello_html_129a7cf3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72198" y="357166"/>
            <a:ext cx="2224483" cy="2000264"/>
          </a:xfrm>
          <a:prstGeom prst="rect">
            <a:avLst/>
          </a:prstGeom>
          <a:noFill/>
        </p:spPr>
      </p:pic>
      <p:pic>
        <p:nvPicPr>
          <p:cNvPr id="11" name="Picture 6" descr="https://ds02.infourok.ru/uploads/ex/044a/000065f1-44983c7f/hello_html_129a7cf3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2428868"/>
            <a:ext cx="2145037" cy="1928826"/>
          </a:xfrm>
          <a:prstGeom prst="rect">
            <a:avLst/>
          </a:prstGeom>
          <a:noFill/>
        </p:spPr>
      </p:pic>
      <p:pic>
        <p:nvPicPr>
          <p:cNvPr id="12" name="Picture 6" descr="https://ds02.infourok.ru/uploads/ex/044a/000065f1-44983c7f/hello_html_129a7cf3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26963" y="2500306"/>
            <a:ext cx="2145037" cy="1928826"/>
          </a:xfrm>
          <a:prstGeom prst="rect">
            <a:avLst/>
          </a:prstGeom>
          <a:noFill/>
        </p:spPr>
      </p:pic>
      <p:pic>
        <p:nvPicPr>
          <p:cNvPr id="13" name="Picture 6" descr="https://ds02.infourok.ru/uploads/ex/044a/000065f1-44983c7f/hello_html_129a7cf3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4500570"/>
            <a:ext cx="2145037" cy="1928826"/>
          </a:xfrm>
          <a:prstGeom prst="rect">
            <a:avLst/>
          </a:prstGeom>
          <a:noFill/>
        </p:spPr>
      </p:pic>
      <p:pic>
        <p:nvPicPr>
          <p:cNvPr id="14" name="Picture 6" descr="https://ds02.infourok.ru/uploads/ex/044a/000065f1-44983c7f/hello_html_129a7cf3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488" y="4572008"/>
            <a:ext cx="2145037" cy="1928826"/>
          </a:xfrm>
          <a:prstGeom prst="rect">
            <a:avLst/>
          </a:prstGeom>
          <a:noFill/>
        </p:spPr>
      </p:pic>
      <p:pic>
        <p:nvPicPr>
          <p:cNvPr id="15" name="Picture 6" descr="https://ds02.infourok.ru/uploads/ex/044a/000065f1-44983c7f/hello_html_129a7cf3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86380" y="4643446"/>
            <a:ext cx="2145037" cy="1928826"/>
          </a:xfrm>
          <a:prstGeom prst="rect">
            <a:avLst/>
          </a:prstGeom>
          <a:noFill/>
        </p:spPr>
      </p:pic>
      <p:pic>
        <p:nvPicPr>
          <p:cNvPr id="16" name="Picture 6" descr="https://ds02.infourok.ru/uploads/ex/044a/000065f1-44983c7f/hello_html_129a7cf3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98665" y="2643182"/>
            <a:ext cx="2145037" cy="1928826"/>
          </a:xfrm>
          <a:prstGeom prst="rect">
            <a:avLst/>
          </a:prstGeom>
          <a:noFill/>
        </p:spPr>
      </p:pic>
      <p:pic>
        <p:nvPicPr>
          <p:cNvPr id="17" name="Picture 6" descr="https://ds02.infourok.ru/uploads/ex/044a/000065f1-44983c7f/hello_html_129a7cf3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13243" y="2714620"/>
            <a:ext cx="2145037" cy="1928826"/>
          </a:xfrm>
          <a:prstGeom prst="rect">
            <a:avLst/>
          </a:prstGeom>
          <a:noFill/>
        </p:spPr>
      </p:pic>
      <p:pic>
        <p:nvPicPr>
          <p:cNvPr id="16394" name="Picture 10" descr="Ее "/>
          <p:cNvPicPr>
            <a:picLocks noChangeAspect="1" noChangeArrowheads="1"/>
          </p:cNvPicPr>
          <p:nvPr/>
        </p:nvPicPr>
        <p:blipFill>
          <a:blip r:embed="rId3"/>
          <a:srcRect l="74401" t="74258" r="16649" b="11880"/>
          <a:stretch>
            <a:fillRect/>
          </a:stretch>
        </p:blipFill>
        <p:spPr bwMode="auto">
          <a:xfrm>
            <a:off x="4143372" y="873107"/>
            <a:ext cx="928694" cy="912819"/>
          </a:xfrm>
          <a:prstGeom prst="rect">
            <a:avLst/>
          </a:prstGeom>
          <a:noFill/>
        </p:spPr>
      </p:pic>
      <p:pic>
        <p:nvPicPr>
          <p:cNvPr id="16396" name="Picture 12" descr="Аа "/>
          <p:cNvPicPr>
            <a:picLocks noChangeAspect="1" noChangeArrowheads="1"/>
          </p:cNvPicPr>
          <p:nvPr/>
        </p:nvPicPr>
        <p:blipFill>
          <a:blip r:embed="rId4"/>
          <a:srcRect l="69844" t="67341" r="18891" b="17639"/>
          <a:stretch>
            <a:fillRect/>
          </a:stretch>
        </p:blipFill>
        <p:spPr bwMode="auto">
          <a:xfrm>
            <a:off x="1071538" y="857232"/>
            <a:ext cx="1000132" cy="928694"/>
          </a:xfrm>
          <a:prstGeom prst="rect">
            <a:avLst/>
          </a:prstGeom>
          <a:noFill/>
        </p:spPr>
      </p:pic>
      <p:pic>
        <p:nvPicPr>
          <p:cNvPr id="16398" name="Picture 14" descr="Ёё "/>
          <p:cNvPicPr>
            <a:picLocks noChangeAspect="1" noChangeArrowheads="1"/>
          </p:cNvPicPr>
          <p:nvPr/>
        </p:nvPicPr>
        <p:blipFill>
          <a:blip r:embed="rId5"/>
          <a:srcRect l="74792" t="72986" r="14661" b="11389"/>
          <a:stretch>
            <a:fillRect/>
          </a:stretch>
        </p:blipFill>
        <p:spPr bwMode="auto">
          <a:xfrm>
            <a:off x="6715140" y="857232"/>
            <a:ext cx="928694" cy="952507"/>
          </a:xfrm>
          <a:prstGeom prst="rect">
            <a:avLst/>
          </a:prstGeom>
          <a:noFill/>
        </p:spPr>
      </p:pic>
      <p:pic>
        <p:nvPicPr>
          <p:cNvPr id="16400" name="Picture 16" descr="Ии "/>
          <p:cNvPicPr>
            <a:picLocks noChangeAspect="1" noChangeArrowheads="1"/>
          </p:cNvPicPr>
          <p:nvPr/>
        </p:nvPicPr>
        <p:blipFill>
          <a:blip r:embed="rId6"/>
          <a:srcRect l="79688" t="75001" r="9765" b="12499"/>
          <a:stretch>
            <a:fillRect/>
          </a:stretch>
        </p:blipFill>
        <p:spPr bwMode="auto">
          <a:xfrm>
            <a:off x="857224" y="3000371"/>
            <a:ext cx="857256" cy="857257"/>
          </a:xfrm>
          <a:prstGeom prst="rect">
            <a:avLst/>
          </a:prstGeom>
          <a:noFill/>
        </p:spPr>
      </p:pic>
      <p:pic>
        <p:nvPicPr>
          <p:cNvPr id="16402" name="Picture 18" descr="Оо "/>
          <p:cNvPicPr>
            <a:picLocks noChangeAspect="1" noChangeArrowheads="1"/>
          </p:cNvPicPr>
          <p:nvPr/>
        </p:nvPicPr>
        <p:blipFill>
          <a:blip r:embed="rId7"/>
          <a:srcRect l="80860" t="75000" r="9765" b="10937"/>
          <a:stretch>
            <a:fillRect/>
          </a:stretch>
        </p:blipFill>
        <p:spPr bwMode="auto">
          <a:xfrm>
            <a:off x="2928926" y="3071810"/>
            <a:ext cx="1000132" cy="884045"/>
          </a:xfrm>
          <a:prstGeom prst="rect">
            <a:avLst/>
          </a:prstGeom>
          <a:noFill/>
        </p:spPr>
      </p:pic>
      <p:pic>
        <p:nvPicPr>
          <p:cNvPr id="16404" name="Picture 20" descr="Уу "/>
          <p:cNvPicPr>
            <a:picLocks noChangeAspect="1" noChangeArrowheads="1"/>
          </p:cNvPicPr>
          <p:nvPr/>
        </p:nvPicPr>
        <p:blipFill>
          <a:blip r:embed="rId8"/>
          <a:srcRect l="70313" t="73438" r="17968" b="3124"/>
          <a:stretch>
            <a:fillRect/>
          </a:stretch>
        </p:blipFill>
        <p:spPr bwMode="auto">
          <a:xfrm>
            <a:off x="5143504" y="3071810"/>
            <a:ext cx="785818" cy="1071570"/>
          </a:xfrm>
          <a:prstGeom prst="rect">
            <a:avLst/>
          </a:prstGeom>
          <a:noFill/>
        </p:spPr>
      </p:pic>
      <p:pic>
        <p:nvPicPr>
          <p:cNvPr id="16406" name="Picture 22" descr="Ы "/>
          <p:cNvPicPr>
            <a:picLocks noChangeAspect="1" noChangeArrowheads="1"/>
          </p:cNvPicPr>
          <p:nvPr/>
        </p:nvPicPr>
        <p:blipFill>
          <a:blip r:embed="rId9"/>
          <a:srcRect l="63282" t="70312" r="21484" b="10937"/>
          <a:stretch>
            <a:fillRect/>
          </a:stretch>
        </p:blipFill>
        <p:spPr bwMode="auto">
          <a:xfrm>
            <a:off x="7286644" y="3286124"/>
            <a:ext cx="928694" cy="857256"/>
          </a:xfrm>
          <a:prstGeom prst="rect">
            <a:avLst/>
          </a:prstGeom>
          <a:noFill/>
        </p:spPr>
      </p:pic>
      <p:pic>
        <p:nvPicPr>
          <p:cNvPr id="16408" name="Picture 24" descr="Ээ "/>
          <p:cNvPicPr>
            <a:picLocks noChangeAspect="1" noChangeArrowheads="1"/>
          </p:cNvPicPr>
          <p:nvPr/>
        </p:nvPicPr>
        <p:blipFill>
          <a:blip r:embed="rId10"/>
          <a:srcRect l="70313" t="73077" r="20312" b="13701"/>
          <a:stretch>
            <a:fillRect/>
          </a:stretch>
        </p:blipFill>
        <p:spPr bwMode="auto">
          <a:xfrm>
            <a:off x="857224" y="5072074"/>
            <a:ext cx="857256" cy="785818"/>
          </a:xfrm>
          <a:prstGeom prst="rect">
            <a:avLst/>
          </a:prstGeom>
          <a:noFill/>
        </p:spPr>
      </p:pic>
      <p:pic>
        <p:nvPicPr>
          <p:cNvPr id="16410" name="Picture 26" descr="Юю ЮЛА "/>
          <p:cNvPicPr>
            <a:picLocks noChangeAspect="1" noChangeArrowheads="1"/>
          </p:cNvPicPr>
          <p:nvPr/>
        </p:nvPicPr>
        <p:blipFill>
          <a:blip r:embed="rId11"/>
          <a:srcRect l="83204" t="71875" r="3905" b="12499"/>
          <a:stretch>
            <a:fillRect/>
          </a:stretch>
        </p:blipFill>
        <p:spPr bwMode="auto">
          <a:xfrm>
            <a:off x="3500430" y="5078568"/>
            <a:ext cx="857256" cy="779324"/>
          </a:xfrm>
          <a:prstGeom prst="rect">
            <a:avLst/>
          </a:prstGeom>
          <a:noFill/>
        </p:spPr>
      </p:pic>
      <p:pic>
        <p:nvPicPr>
          <p:cNvPr id="16412" name="Picture 28" descr="Яя  "/>
          <p:cNvPicPr>
            <a:picLocks noChangeAspect="1" noChangeArrowheads="1"/>
          </p:cNvPicPr>
          <p:nvPr/>
        </p:nvPicPr>
        <p:blipFill>
          <a:blip r:embed="rId12"/>
          <a:srcRect l="71485" t="71875" r="17968" b="10936"/>
          <a:stretch>
            <a:fillRect/>
          </a:stretch>
        </p:blipFill>
        <p:spPr bwMode="auto">
          <a:xfrm>
            <a:off x="5929322" y="5072074"/>
            <a:ext cx="785818" cy="96044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http://dreempics.com/uploads/posts/2016-11/1478612151_5.jpg"/>
          <p:cNvPicPr>
            <a:picLocks noChangeAspect="1" noChangeArrowheads="1"/>
          </p:cNvPicPr>
          <p:nvPr/>
        </p:nvPicPr>
        <p:blipFill>
          <a:blip r:embed="rId2">
            <a:lum bright="30000"/>
          </a:blip>
          <a:srcRect/>
          <a:stretch>
            <a:fillRect/>
          </a:stretch>
        </p:blipFill>
        <p:spPr bwMode="auto">
          <a:xfrm>
            <a:off x="0" y="0"/>
            <a:ext cx="9144025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571604" y="285728"/>
            <a:ext cx="650082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Письмо по памяти </a:t>
            </a:r>
            <a:endParaRPr lang="ru-RU" sz="60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14282" y="3357562"/>
            <a:ext cx="892971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У Сени и 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Сани в сетях сом с усами. </a:t>
            </a:r>
            <a:endParaRPr lang="ru-RU" sz="40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714348" y="2428868"/>
            <a:ext cx="78581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>’</a:t>
            </a:r>
            <a:endParaRPr lang="ru-RU" sz="4400" dirty="0"/>
          </a:p>
        </p:txBody>
      </p:sp>
      <p:sp>
        <p:nvSpPr>
          <p:cNvPr id="8" name="Двойные круглые скобки 7"/>
          <p:cNvSpPr/>
          <p:nvPr/>
        </p:nvSpPr>
        <p:spPr>
          <a:xfrm>
            <a:off x="714348" y="2357430"/>
            <a:ext cx="642942" cy="785818"/>
          </a:xfrm>
          <a:prstGeom prst="bracketPair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Двойные круглые скобки 8"/>
          <p:cNvSpPr/>
          <p:nvPr/>
        </p:nvSpPr>
        <p:spPr>
          <a:xfrm>
            <a:off x="2786050" y="2357430"/>
            <a:ext cx="642942" cy="785818"/>
          </a:xfrm>
          <a:prstGeom prst="bracketPair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2857488" y="2357430"/>
            <a:ext cx="56137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С</a:t>
            </a:r>
            <a:endParaRPr lang="ru-RU" sz="44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4429124" y="2428868"/>
            <a:ext cx="78581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>’</a:t>
            </a:r>
            <a:endParaRPr lang="ru-RU" sz="4400" dirty="0"/>
          </a:p>
        </p:txBody>
      </p:sp>
      <p:sp>
        <p:nvSpPr>
          <p:cNvPr id="12" name="Двойные круглые скобки 11"/>
          <p:cNvSpPr/>
          <p:nvPr/>
        </p:nvSpPr>
        <p:spPr>
          <a:xfrm>
            <a:off x="4429124" y="2357430"/>
            <a:ext cx="642942" cy="785818"/>
          </a:xfrm>
          <a:prstGeom prst="bracketPair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Двойные круглые скобки 12"/>
          <p:cNvSpPr/>
          <p:nvPr/>
        </p:nvSpPr>
        <p:spPr>
          <a:xfrm>
            <a:off x="5857884" y="2357430"/>
            <a:ext cx="642942" cy="785818"/>
          </a:xfrm>
          <a:prstGeom prst="bracketPair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5929322" y="2357430"/>
            <a:ext cx="56137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С</a:t>
            </a:r>
            <a:endParaRPr lang="ru-RU" sz="4400" dirty="0"/>
          </a:p>
        </p:txBody>
      </p:sp>
      <p:sp>
        <p:nvSpPr>
          <p:cNvPr id="15" name="Двойные круглые скобки 14"/>
          <p:cNvSpPr/>
          <p:nvPr/>
        </p:nvSpPr>
        <p:spPr>
          <a:xfrm>
            <a:off x="7358082" y="2428868"/>
            <a:ext cx="642942" cy="785818"/>
          </a:xfrm>
          <a:prstGeom prst="bracketPair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7429520" y="2428868"/>
            <a:ext cx="56137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С</a:t>
            </a:r>
            <a:endParaRPr lang="ru-RU" sz="44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http://dreempics.com/uploads/posts/2016-11/1478612151_5.jpg"/>
          <p:cNvPicPr>
            <a:picLocks noChangeAspect="1" noChangeArrowheads="1"/>
          </p:cNvPicPr>
          <p:nvPr/>
        </p:nvPicPr>
        <p:blipFill>
          <a:blip r:embed="rId2">
            <a:lum bright="30000"/>
          </a:blip>
          <a:srcRect/>
          <a:stretch>
            <a:fillRect/>
          </a:stretch>
        </p:blipFill>
        <p:spPr bwMode="auto">
          <a:xfrm>
            <a:off x="-25" y="0"/>
            <a:ext cx="9144025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5286380" y="1428736"/>
            <a:ext cx="2508315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0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ТОМ</a:t>
            </a:r>
            <a:r>
              <a:rPr lang="ru-RU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642910" y="1500174"/>
            <a:ext cx="2521844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0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ТИМ</a:t>
            </a:r>
            <a:r>
              <a:rPr lang="ru-RU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642910" y="3143248"/>
            <a:ext cx="3071834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Тефтели</a:t>
            </a:r>
          </a:p>
          <a:p>
            <a:endParaRPr lang="ru-RU" sz="4000" dirty="0" smtClean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Мёд</a:t>
            </a:r>
          </a:p>
          <a:p>
            <a:endParaRPr lang="ru-RU" sz="4000" dirty="0" smtClean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Кисточка</a:t>
            </a:r>
          </a:p>
          <a:p>
            <a:r>
              <a:rPr lang="ru-RU" sz="40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40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4429124" y="2456795"/>
            <a:ext cx="4429156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4000" dirty="0" smtClean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Томатный сок</a:t>
            </a:r>
          </a:p>
          <a:p>
            <a:endParaRPr lang="ru-RU" sz="4000" dirty="0" smtClean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Пальто</a:t>
            </a:r>
            <a:r>
              <a:rPr lang="ru-RU" sz="40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endParaRPr lang="ru-RU" sz="4000" dirty="0" smtClean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Мыльные пузыри</a:t>
            </a:r>
          </a:p>
          <a:p>
            <a:r>
              <a:rPr lang="ru-RU" sz="40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40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714348" y="930191"/>
            <a:ext cx="78581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>’</a:t>
            </a:r>
            <a:endParaRPr lang="ru-RU" sz="4400" dirty="0"/>
          </a:p>
        </p:txBody>
      </p:sp>
      <p:sp>
        <p:nvSpPr>
          <p:cNvPr id="10" name="Двойные круглые скобки 9"/>
          <p:cNvSpPr/>
          <p:nvPr/>
        </p:nvSpPr>
        <p:spPr>
          <a:xfrm>
            <a:off x="714348" y="857232"/>
            <a:ext cx="642942" cy="858777"/>
          </a:xfrm>
          <a:prstGeom prst="bracketPair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785786" y="2714620"/>
            <a:ext cx="78581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en-US" sz="3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’</a:t>
            </a:r>
            <a:endParaRPr lang="ru-RU" sz="3200" b="1" dirty="0">
              <a:solidFill>
                <a:srgbClr val="7030A0"/>
              </a:solidFill>
            </a:endParaRPr>
          </a:p>
        </p:txBody>
      </p:sp>
      <p:sp>
        <p:nvSpPr>
          <p:cNvPr id="12" name="Двойные круглые скобки 11"/>
          <p:cNvSpPr/>
          <p:nvPr/>
        </p:nvSpPr>
        <p:spPr>
          <a:xfrm>
            <a:off x="714348" y="2786058"/>
            <a:ext cx="642942" cy="519508"/>
          </a:xfrm>
          <a:prstGeom prst="bracketPair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b="1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642910" y="3857628"/>
            <a:ext cx="78581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en-US" sz="3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’</a:t>
            </a:r>
            <a:endParaRPr lang="ru-RU" sz="3200" b="1" dirty="0">
              <a:solidFill>
                <a:srgbClr val="7030A0"/>
              </a:solidFill>
            </a:endParaRPr>
          </a:p>
        </p:txBody>
      </p:sp>
      <p:sp>
        <p:nvSpPr>
          <p:cNvPr id="14" name="Двойные круглые скобки 13"/>
          <p:cNvSpPr/>
          <p:nvPr/>
        </p:nvSpPr>
        <p:spPr>
          <a:xfrm>
            <a:off x="571472" y="3929066"/>
            <a:ext cx="642942" cy="519508"/>
          </a:xfrm>
          <a:prstGeom prst="bracketPair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b="1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642910" y="5072074"/>
            <a:ext cx="78581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en-US" sz="3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’</a:t>
            </a:r>
            <a:endParaRPr lang="ru-RU" sz="3200" b="1" dirty="0">
              <a:solidFill>
                <a:srgbClr val="7030A0"/>
              </a:solidFill>
            </a:endParaRPr>
          </a:p>
        </p:txBody>
      </p:sp>
      <p:sp>
        <p:nvSpPr>
          <p:cNvPr id="16" name="Двойные круглые скобки 15"/>
          <p:cNvSpPr/>
          <p:nvPr/>
        </p:nvSpPr>
        <p:spPr>
          <a:xfrm>
            <a:off x="571472" y="5143512"/>
            <a:ext cx="642942" cy="519508"/>
          </a:xfrm>
          <a:prstGeom prst="bracketPair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b="1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4786314" y="2571744"/>
            <a:ext cx="78581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Т</a:t>
            </a:r>
            <a:endParaRPr lang="ru-RU" sz="3200" b="1" dirty="0">
              <a:solidFill>
                <a:srgbClr val="7030A0"/>
              </a:solidFill>
            </a:endParaRPr>
          </a:p>
        </p:txBody>
      </p:sp>
      <p:sp>
        <p:nvSpPr>
          <p:cNvPr id="18" name="Двойные круглые скобки 17"/>
          <p:cNvSpPr/>
          <p:nvPr/>
        </p:nvSpPr>
        <p:spPr>
          <a:xfrm>
            <a:off x="4714876" y="2643182"/>
            <a:ext cx="642942" cy="519508"/>
          </a:xfrm>
          <a:prstGeom prst="bracketPair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b="1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4714876" y="3786190"/>
            <a:ext cx="78581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endParaRPr lang="ru-RU" sz="3200" b="1" dirty="0">
              <a:solidFill>
                <a:srgbClr val="7030A0"/>
              </a:solidFill>
            </a:endParaRPr>
          </a:p>
        </p:txBody>
      </p:sp>
      <p:sp>
        <p:nvSpPr>
          <p:cNvPr id="20" name="Двойные круглые скобки 19"/>
          <p:cNvSpPr/>
          <p:nvPr/>
        </p:nvSpPr>
        <p:spPr>
          <a:xfrm>
            <a:off x="4572000" y="3857628"/>
            <a:ext cx="642942" cy="519508"/>
          </a:xfrm>
          <a:prstGeom prst="bracketPair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b="1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4643438" y="5000636"/>
            <a:ext cx="78581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м</a:t>
            </a:r>
            <a:endParaRPr lang="ru-RU" sz="3200" b="1" dirty="0">
              <a:solidFill>
                <a:srgbClr val="7030A0"/>
              </a:solidFill>
            </a:endParaRPr>
          </a:p>
        </p:txBody>
      </p:sp>
      <p:sp>
        <p:nvSpPr>
          <p:cNvPr id="22" name="Двойные круглые скобки 21"/>
          <p:cNvSpPr/>
          <p:nvPr/>
        </p:nvSpPr>
        <p:spPr>
          <a:xfrm>
            <a:off x="4714876" y="5072074"/>
            <a:ext cx="642942" cy="519508"/>
          </a:xfrm>
          <a:prstGeom prst="bracketPair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b="1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5286380" y="785794"/>
            <a:ext cx="78581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Т</a:t>
            </a:r>
            <a:endParaRPr lang="ru-RU" sz="4400" dirty="0"/>
          </a:p>
        </p:txBody>
      </p:sp>
      <p:sp>
        <p:nvSpPr>
          <p:cNvPr id="24" name="Двойные круглые скобки 23"/>
          <p:cNvSpPr/>
          <p:nvPr/>
        </p:nvSpPr>
        <p:spPr>
          <a:xfrm>
            <a:off x="5286380" y="712835"/>
            <a:ext cx="642942" cy="858777"/>
          </a:xfrm>
          <a:prstGeom prst="bracketPair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http://dreempics.com/uploads/posts/2016-11/1478612151_5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lum bright="3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20174" y="357166"/>
            <a:ext cx="8734058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Гласные буквы обозначающие </a:t>
            </a:r>
            <a:r>
              <a:rPr lang="ru-RU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мягкость </a:t>
            </a:r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твёрдость</a:t>
            </a:r>
            <a:endParaRPr lang="ru-RU" sz="2800" b="1" dirty="0" smtClean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согласных звуков </a:t>
            </a:r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 письме.</a:t>
            </a:r>
            <a:endParaRPr lang="ru-RU" sz="28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571736" y="3929066"/>
            <a:ext cx="811441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0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Т</a:t>
            </a:r>
            <a:endParaRPr lang="ru-RU" sz="80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14282" y="1643050"/>
            <a:ext cx="4286280" cy="464347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8000" b="1" dirty="0" smtClean="0"/>
              <a:t> </a:t>
            </a:r>
            <a:r>
              <a:rPr lang="en-US" sz="6600" b="1" dirty="0" smtClean="0"/>
              <a:t>[</a:t>
            </a:r>
            <a:r>
              <a:rPr lang="ru-RU" sz="6600" b="1" dirty="0" smtClean="0"/>
              <a:t>Т</a:t>
            </a:r>
            <a:r>
              <a:rPr lang="en-US" sz="6600" b="1" dirty="0" smtClean="0"/>
              <a:t>’]</a:t>
            </a:r>
            <a:endParaRPr lang="ru-RU" sz="6600" b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4714876" y="1643050"/>
            <a:ext cx="4214842" cy="464347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6600" b="1" dirty="0" smtClean="0"/>
              <a:t>[</a:t>
            </a:r>
            <a:r>
              <a:rPr lang="ru-RU" sz="6600" b="1" dirty="0" smtClean="0"/>
              <a:t>Т</a:t>
            </a:r>
            <a:r>
              <a:rPr lang="en-US" sz="6600" b="1" dirty="0" smtClean="0"/>
              <a:t>]</a:t>
            </a:r>
            <a:endParaRPr lang="ru-RU" sz="6600" b="1" dirty="0"/>
          </a:p>
        </p:txBody>
      </p:sp>
      <p:cxnSp>
        <p:nvCxnSpPr>
          <p:cNvPr id="10" name="Прямая со стрелкой 9"/>
          <p:cNvCxnSpPr/>
          <p:nvPr/>
        </p:nvCxnSpPr>
        <p:spPr>
          <a:xfrm flipV="1">
            <a:off x="1714480" y="2214554"/>
            <a:ext cx="1571636" cy="142876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 flipV="1">
            <a:off x="1785918" y="3000372"/>
            <a:ext cx="1500198" cy="8572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 flipV="1">
            <a:off x="1714480" y="3857628"/>
            <a:ext cx="1571636" cy="14287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>
            <a:off x="1714480" y="4286256"/>
            <a:ext cx="1571636" cy="42862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>
            <a:off x="1714480" y="4500570"/>
            <a:ext cx="1571636" cy="114300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9" name="Прямоугольник 38"/>
          <p:cNvSpPr/>
          <p:nvPr/>
        </p:nvSpPr>
        <p:spPr>
          <a:xfrm>
            <a:off x="3286116" y="1785926"/>
            <a:ext cx="1000132" cy="44291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dirty="0" smtClean="0"/>
              <a:t>Е</a:t>
            </a:r>
          </a:p>
          <a:p>
            <a:pPr algn="ctr"/>
            <a:r>
              <a:rPr lang="ru-RU" sz="6000" dirty="0" smtClean="0"/>
              <a:t>Ё</a:t>
            </a:r>
          </a:p>
          <a:p>
            <a:pPr algn="ctr"/>
            <a:r>
              <a:rPr lang="ru-RU" sz="6000" dirty="0" smtClean="0"/>
              <a:t>И</a:t>
            </a:r>
          </a:p>
          <a:p>
            <a:pPr algn="ctr"/>
            <a:r>
              <a:rPr lang="ru-RU" sz="6000" dirty="0" smtClean="0"/>
              <a:t>Ю</a:t>
            </a:r>
          </a:p>
          <a:p>
            <a:pPr algn="ctr"/>
            <a:r>
              <a:rPr lang="ru-RU" sz="6000" dirty="0" smtClean="0"/>
              <a:t>Я</a:t>
            </a:r>
          </a:p>
          <a:p>
            <a:pPr algn="ctr"/>
            <a:endParaRPr lang="ru-RU" dirty="0"/>
          </a:p>
        </p:txBody>
      </p:sp>
      <p:cxnSp>
        <p:nvCxnSpPr>
          <p:cNvPr id="45" name="Прямая со стрелкой 44"/>
          <p:cNvCxnSpPr/>
          <p:nvPr/>
        </p:nvCxnSpPr>
        <p:spPr>
          <a:xfrm flipV="1">
            <a:off x="5857884" y="2214554"/>
            <a:ext cx="1571636" cy="142876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6" name="Прямая со стрелкой 45"/>
          <p:cNvCxnSpPr/>
          <p:nvPr/>
        </p:nvCxnSpPr>
        <p:spPr>
          <a:xfrm flipV="1">
            <a:off x="5929322" y="2928934"/>
            <a:ext cx="1571636" cy="92869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7" name="Прямая со стрелкой 46"/>
          <p:cNvCxnSpPr/>
          <p:nvPr/>
        </p:nvCxnSpPr>
        <p:spPr>
          <a:xfrm flipV="1">
            <a:off x="5857884" y="3857628"/>
            <a:ext cx="1571636" cy="14287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8" name="Прямая со стрелкой 47"/>
          <p:cNvCxnSpPr/>
          <p:nvPr/>
        </p:nvCxnSpPr>
        <p:spPr>
          <a:xfrm>
            <a:off x="5857884" y="4286256"/>
            <a:ext cx="1571636" cy="42862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9" name="Прямая со стрелкой 48"/>
          <p:cNvCxnSpPr/>
          <p:nvPr/>
        </p:nvCxnSpPr>
        <p:spPr>
          <a:xfrm>
            <a:off x="5857884" y="4500570"/>
            <a:ext cx="1571636" cy="114300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50" name="Прямоугольник 49"/>
          <p:cNvSpPr/>
          <p:nvPr/>
        </p:nvSpPr>
        <p:spPr>
          <a:xfrm>
            <a:off x="7572396" y="1785926"/>
            <a:ext cx="1000132" cy="44291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dirty="0" smtClean="0"/>
              <a:t>А</a:t>
            </a:r>
          </a:p>
          <a:p>
            <a:pPr algn="ctr"/>
            <a:r>
              <a:rPr lang="ru-RU" sz="6000" dirty="0" smtClean="0"/>
              <a:t>О</a:t>
            </a:r>
          </a:p>
          <a:p>
            <a:pPr algn="ctr"/>
            <a:r>
              <a:rPr lang="ru-RU" sz="6000" dirty="0" smtClean="0"/>
              <a:t>У</a:t>
            </a:r>
          </a:p>
          <a:p>
            <a:pPr algn="ctr"/>
            <a:r>
              <a:rPr lang="ru-RU" sz="6000" dirty="0" smtClean="0"/>
              <a:t>Ы</a:t>
            </a:r>
          </a:p>
          <a:p>
            <a:pPr algn="ctr"/>
            <a:r>
              <a:rPr lang="ru-RU" sz="6000" dirty="0" smtClean="0"/>
              <a:t>Э</a:t>
            </a:r>
          </a:p>
          <a:p>
            <a:pPr algn="ctr"/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://dreempics.com/uploads/posts/2016-11/1478612151_5.jpg"/>
          <p:cNvPicPr>
            <a:picLocks noChangeAspect="1" noChangeArrowheads="1"/>
          </p:cNvPicPr>
          <p:nvPr/>
        </p:nvPicPr>
        <p:blipFill>
          <a:blip r:embed="rId2">
            <a:lum bright="30000"/>
          </a:blip>
          <a:srcRect/>
          <a:stretch>
            <a:fillRect/>
          </a:stretch>
        </p:blipFill>
        <p:spPr bwMode="auto">
          <a:xfrm>
            <a:off x="-25" y="0"/>
            <a:ext cx="9144025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57158" y="285728"/>
            <a:ext cx="8786842" cy="24314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Парные согласные                                   по твердости и мягкости</a:t>
            </a:r>
          </a:p>
          <a:p>
            <a:pPr algn="ctr"/>
            <a:endParaRPr lang="ru-RU" sz="44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1028" name="Picture 4" descr="http://info-4all.ru/images/a3418d483a286dd12f9804a53275e657.jpg"/>
          <p:cNvPicPr>
            <a:picLocks noChangeAspect="1" noChangeArrowheads="1"/>
          </p:cNvPicPr>
          <p:nvPr/>
        </p:nvPicPr>
        <p:blipFill>
          <a:blip r:embed="rId3"/>
          <a:srcRect t="56250" r="33750"/>
          <a:stretch>
            <a:fillRect/>
          </a:stretch>
        </p:blipFill>
        <p:spPr bwMode="auto">
          <a:xfrm>
            <a:off x="176860" y="2571744"/>
            <a:ext cx="8654336" cy="342902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4" descr="http://dreempics.com/uploads/posts/2016-11/1478612151_5.jpg"/>
          <p:cNvPicPr>
            <a:picLocks noChangeAspect="1" noChangeArrowheads="1"/>
          </p:cNvPicPr>
          <p:nvPr/>
        </p:nvPicPr>
        <p:blipFill>
          <a:blip r:embed="rId2">
            <a:lum bright="30000"/>
          </a:blip>
          <a:srcRect/>
          <a:stretch>
            <a:fillRect/>
          </a:stretch>
        </p:blipFill>
        <p:spPr bwMode="auto">
          <a:xfrm>
            <a:off x="-25" y="0"/>
            <a:ext cx="9144025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57158" y="285728"/>
            <a:ext cx="8786842" cy="24314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Непарные согласные                                   по твердости и мягкости</a:t>
            </a:r>
          </a:p>
          <a:p>
            <a:pPr algn="ctr"/>
            <a:endParaRPr lang="ru-RU" sz="44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21506" name="Picture 2" descr="http://info-4all.ru/images/a3418d483a286dd12f9804a53275e657.jpg"/>
          <p:cNvPicPr>
            <a:picLocks noChangeAspect="1" noChangeArrowheads="1"/>
          </p:cNvPicPr>
          <p:nvPr/>
        </p:nvPicPr>
        <p:blipFill>
          <a:blip r:embed="rId3"/>
          <a:srcRect l="67500" t="56250"/>
          <a:stretch>
            <a:fillRect/>
          </a:stretch>
        </p:blipFill>
        <p:spPr bwMode="auto">
          <a:xfrm>
            <a:off x="0" y="2071678"/>
            <a:ext cx="4599218" cy="4143404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4714876" y="2214554"/>
            <a:ext cx="4429124" cy="400052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4800" b="1" dirty="0" smtClean="0"/>
              <a:t>Лыжи      Чай </a:t>
            </a:r>
          </a:p>
          <a:p>
            <a:r>
              <a:rPr lang="ru-RU" sz="4800" b="1" dirty="0" smtClean="0"/>
              <a:t>Мыши      Щука </a:t>
            </a:r>
          </a:p>
          <a:p>
            <a:r>
              <a:rPr lang="ru-RU" sz="4800" b="1" dirty="0" smtClean="0"/>
              <a:t>Цирк         Йод</a:t>
            </a:r>
            <a:endParaRPr lang="ru-RU" sz="4800" b="1" dirty="0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rot="16200000" flipH="1">
            <a:off x="4822033" y="4179099"/>
            <a:ext cx="4000528" cy="714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584</TotalTime>
  <Words>463</Words>
  <Application>Microsoft Office PowerPoint</Application>
  <PresentationFormat>Экран (4:3)</PresentationFormat>
  <Paragraphs>108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user02</dc:creator>
  <cp:lastModifiedBy>Пользователь Windows</cp:lastModifiedBy>
  <cp:revision>25</cp:revision>
  <dcterms:created xsi:type="dcterms:W3CDTF">2017-12-08T11:24:34Z</dcterms:created>
  <dcterms:modified xsi:type="dcterms:W3CDTF">2017-12-17T16:55:26Z</dcterms:modified>
</cp:coreProperties>
</file>