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3102D4A8-473F-44C2-A4C0-20E5A1BEB4B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E6276889-57E6-4CE0-AEFA-487C59E92F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57158" y="785794"/>
            <a:ext cx="7643866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МКОУ «Чинарская СОШ №1»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Учитель начальных классов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4400" dirty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Манцаева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Аминат </a:t>
            </a:r>
            <a:r>
              <a:rPr kumimoji="0" lang="ru-RU" sz="4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Рамазановна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4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Урок русского языка 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4 класс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23554" name="Picture 2" descr="C:\Users\user02\Pictures\img83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2500306"/>
            <a:ext cx="2200275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428604"/>
            <a:ext cx="892975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Задачи урока.     </a:t>
            </a:r>
          </a:p>
          <a:p>
            <a:r>
              <a:rPr lang="ru-RU" sz="4400" b="1" i="1" dirty="0" smtClean="0"/>
              <a:t>(Повторить роль значимых частей слова,  потренироваться разборе слов по составу, </a:t>
            </a:r>
          </a:p>
          <a:p>
            <a:r>
              <a:rPr lang="ru-RU" sz="4400" b="1" i="1" dirty="0" smtClean="0"/>
              <a:t>в подборе однокоренных слов.)  </a:t>
            </a:r>
            <a:endParaRPr lang="ru-RU" sz="4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9501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V – </a:t>
            </a:r>
            <a:r>
              <a:rPr lang="ru-RU" sz="2800" b="1" i="1" dirty="0" smtClean="0">
                <a:solidFill>
                  <a:srgbClr val="FF0000"/>
                </a:solidFill>
              </a:rPr>
              <a:t>Работа по учебнику </a:t>
            </a:r>
            <a:endParaRPr lang="ru-RU" sz="28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/>
          <a:srcRect l="25293" t="31402" r="21998" b="14887"/>
          <a:stretch>
            <a:fillRect/>
          </a:stretch>
        </p:blipFill>
        <p:spPr bwMode="auto">
          <a:xfrm>
            <a:off x="357158" y="1071546"/>
            <a:ext cx="852357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28604"/>
            <a:ext cx="95012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rgbClr val="FF0000"/>
                </a:solidFill>
              </a:rPr>
              <a:t>Работа с текстом</a:t>
            </a:r>
            <a:endParaRPr lang="ru-RU" sz="2800" dirty="0"/>
          </a:p>
        </p:txBody>
      </p:sp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 l="25842" t="35308" r="17057" b="23676"/>
          <a:stretch>
            <a:fillRect/>
          </a:stretch>
        </p:blipFill>
        <p:spPr bwMode="auto">
          <a:xfrm>
            <a:off x="642910" y="1000108"/>
            <a:ext cx="742955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 l="26391" t="48980" r="16508" b="15863"/>
          <a:stretch>
            <a:fillRect/>
          </a:stretch>
        </p:blipFill>
        <p:spPr bwMode="auto">
          <a:xfrm>
            <a:off x="714348" y="3929066"/>
            <a:ext cx="742955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14348" y="714356"/>
            <a:ext cx="69461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i="1" dirty="0" smtClean="0">
                <a:solidFill>
                  <a:srgbClr val="FFFF00"/>
                </a:solidFill>
              </a:rPr>
              <a:t>1. Читаем, используя  метод  ИНСЁРТ </a:t>
            </a:r>
            <a:endParaRPr lang="ru-RU" sz="2400" dirty="0">
              <a:solidFill>
                <a:srgbClr val="FFFF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71472" y="1500174"/>
          <a:ext cx="7929620" cy="1771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2405"/>
                <a:gridCol w="1982405"/>
                <a:gridCol w="1982405"/>
                <a:gridCol w="1982405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V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+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-</a:t>
                      </a:r>
                      <a:endParaRPr lang="ru-RU" sz="5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smtClean="0"/>
                        <a:t>?</a:t>
                      </a:r>
                      <a:endParaRPr lang="ru-RU" sz="54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Я</a:t>
                      </a:r>
                      <a:r>
                        <a:rPr lang="ru-RU" sz="2000" baseline="0" dirty="0" smtClean="0"/>
                        <a:t> это знал 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Узнал новое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Думал иначе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000" dirty="0" smtClean="0"/>
                    </a:p>
                    <a:p>
                      <a:r>
                        <a:rPr lang="ru-RU" sz="2000" dirty="0" smtClean="0"/>
                        <a:t>Есть вопросы 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s://avatars.mds.yandex.net/get-pdb/877347/81bf8e38-249b-47ac-8e93-e5889d8a6d4a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6357982" cy="46112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715140" y="928670"/>
            <a:ext cx="234872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Тетёрка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Тетерев  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929198"/>
            <a:ext cx="885828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Распространённая птица семейства фазановых, обитающая в лесной, лесостепной и частично степной зоне Евразии, в том числе и на территории России. На всём протяжении ареала оседлая либо кочующая птица</a:t>
            </a:r>
            <a:r>
              <a:rPr lang="ru-RU" b="1" dirty="0" smtClean="0"/>
              <a:t>;</a:t>
            </a:r>
            <a:r>
              <a:rPr lang="ru-RU" b="1" dirty="0"/>
              <a:t> селится на лесных опушках, вдоль кромки леса, в долинах крупных рек. Объект охоты.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57166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1. Чтение для определение темы  и главной мысли текста.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14348" y="1357298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Вспомним, что такое текст?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1538" y="2143116"/>
            <a:ext cx="33938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Текст - это ….   </a:t>
            </a:r>
            <a:endParaRPr lang="ru-RU" sz="2800" dirty="0">
              <a:solidFill>
                <a:srgbClr val="7030A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857496"/>
            <a:ext cx="80010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 Что такое главная мысль 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357562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- В чем отражается тема текста  ?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071942"/>
            <a:ext cx="821537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2.Сколько частей можно выделить в тексте и определить тему каждой части.  </a:t>
            </a:r>
            <a:r>
              <a:rPr lang="ru-RU" sz="2800" b="1" dirty="0" smtClean="0"/>
              <a:t>(групповая работа)</a:t>
            </a:r>
            <a:endParaRPr lang="ru-RU" sz="2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428604"/>
            <a:ext cx="821537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План</a:t>
            </a:r>
          </a:p>
          <a:p>
            <a:pPr algn="ctr"/>
            <a:endParaRPr lang="ru-RU" sz="2800" b="1" dirty="0" smtClean="0">
              <a:solidFill>
                <a:srgbClr val="FF0000"/>
              </a:solidFill>
            </a:endParaRPr>
          </a:p>
          <a:p>
            <a:r>
              <a:rPr lang="ru-RU" sz="2800" b="1" dirty="0" smtClean="0"/>
              <a:t>1.Тетёрка с птенцами вышла на прогулку</a:t>
            </a:r>
          </a:p>
          <a:p>
            <a:r>
              <a:rPr lang="ru-RU" sz="2800" b="1" dirty="0" smtClean="0"/>
              <a:t>2. Описание внешнего вида и действия тетеревят</a:t>
            </a:r>
          </a:p>
          <a:p>
            <a:r>
              <a:rPr lang="ru-RU" sz="2800" b="1" dirty="0" smtClean="0"/>
              <a:t>3. Тетёрка заботливая мама. </a:t>
            </a:r>
            <a:endParaRPr lang="ru-RU" sz="28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50004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3.Орфографическая работа по тексту.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Комментируем пропущенные  орфограммы по образцу:  (слово читается в той форме, что в тексте)</a:t>
            </a:r>
          </a:p>
          <a:p>
            <a:endParaRPr lang="ru-RU" sz="2800" b="1" dirty="0"/>
          </a:p>
          <a:p>
            <a:r>
              <a:rPr lang="ru-RU" sz="2800" b="1" dirty="0" smtClean="0"/>
              <a:t>На п…</a:t>
            </a:r>
            <a:r>
              <a:rPr lang="ru-RU" sz="2800" b="1" dirty="0" err="1" smtClean="0"/>
              <a:t>лянку</a:t>
            </a:r>
            <a:r>
              <a:rPr lang="ru-RU" sz="2800" b="1" dirty="0" smtClean="0"/>
              <a:t> – </a:t>
            </a:r>
            <a:r>
              <a:rPr lang="ru-RU" sz="2800" b="1" dirty="0" err="1" smtClean="0"/>
              <a:t>безударн</a:t>
            </a:r>
            <a:r>
              <a:rPr lang="ru-RU" sz="2800" b="1" dirty="0" smtClean="0"/>
              <a:t> гласный в корне слова, надо подобрать проверочное слова.(п</a:t>
            </a:r>
            <a:r>
              <a:rPr lang="ru-RU" sz="2800" b="1" dirty="0" smtClean="0">
                <a:solidFill>
                  <a:srgbClr val="FF0000"/>
                </a:solidFill>
              </a:rPr>
              <a:t>о</a:t>
            </a:r>
            <a:r>
              <a:rPr lang="ru-RU" sz="2800" b="1" dirty="0" smtClean="0"/>
              <a:t>ле – под ударением звук </a:t>
            </a:r>
            <a:r>
              <a:rPr lang="ru-RU" sz="2800" b="1" dirty="0" smtClean="0">
                <a:solidFill>
                  <a:srgbClr val="FF0000"/>
                </a:solidFill>
              </a:rPr>
              <a:t>о, </a:t>
            </a:r>
            <a:r>
              <a:rPr lang="ru-RU" sz="2800" b="1" dirty="0" smtClean="0"/>
              <a:t>значит пропущено буква о) </a:t>
            </a:r>
            <a:endParaRPr lang="ru-RU" sz="2800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50004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4. Свободный диктант.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142984"/>
            <a:ext cx="82153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(Диктую текст по частям, дети пишут каждую часть  по памяти)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2285992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5. Работа в паре.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2857496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B0F0"/>
                </a:solidFill>
              </a:rPr>
              <a:t>- Выделите в глаголах приставки </a:t>
            </a:r>
            <a:endParaRPr lang="ru-RU" sz="2800" b="1" dirty="0">
              <a:solidFill>
                <a:srgbClr val="00B0F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3429000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6. Подберите слова к схеме .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2"/>
          <a:srcRect l="38470" t="73395" r="35560" b="16937"/>
          <a:stretch>
            <a:fillRect/>
          </a:stretch>
        </p:blipFill>
        <p:spPr bwMode="auto">
          <a:xfrm>
            <a:off x="571472" y="4143380"/>
            <a:ext cx="7850242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ds05.infourok.ru/uploads/ex/0982/00073571-f146dba3/hello_html_4bd464b0.jpg"/>
          <p:cNvPicPr>
            <a:picLocks noChangeAspect="1" noChangeArrowheads="1"/>
          </p:cNvPicPr>
          <p:nvPr/>
        </p:nvPicPr>
        <p:blipFill>
          <a:blip r:embed="rId2"/>
          <a:srcRect l="18750" t="15978" r="17968" b="4166"/>
          <a:stretch>
            <a:fillRect/>
          </a:stretch>
        </p:blipFill>
        <p:spPr bwMode="auto">
          <a:xfrm>
            <a:off x="785786" y="1214422"/>
            <a:ext cx="7484755" cy="53128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428604"/>
            <a:ext cx="8215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  </a:t>
            </a:r>
            <a:r>
              <a:rPr lang="en-US" sz="2800" b="1" dirty="0" smtClean="0">
                <a:solidFill>
                  <a:srgbClr val="FF0000"/>
                </a:solidFill>
              </a:rPr>
              <a:t>VI</a:t>
            </a:r>
            <a:r>
              <a:rPr lang="ru-RU" sz="2800" b="1" dirty="0" smtClean="0">
                <a:solidFill>
                  <a:srgbClr val="FF0000"/>
                </a:solidFill>
              </a:rPr>
              <a:t>. Физкультминутка . 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71472" y="487025"/>
            <a:ext cx="8143900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Раздел:</a:t>
            </a:r>
            <a:r>
              <a:rPr kumimoji="0" lang="ru-RU" sz="4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Состав слова.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Тема:</a:t>
            </a:r>
            <a:r>
              <a:rPr lang="ru-RU" sz="4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Значимые части слова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endParaRPr lang="ru-RU" sz="2400" b="1" i="1" dirty="0" smtClean="0"/>
          </a:p>
          <a:p>
            <a:endParaRPr lang="ru-RU" sz="2400" b="1" i="1" dirty="0"/>
          </a:p>
          <a:p>
            <a:r>
              <a:rPr lang="ru-RU" sz="3200" b="1" i="1" dirty="0" smtClean="0">
                <a:solidFill>
                  <a:srgbClr val="FF0000"/>
                </a:solidFill>
              </a:rPr>
              <a:t>Цели</a:t>
            </a:r>
            <a:r>
              <a:rPr lang="ru-RU" sz="3200" b="1" i="1" dirty="0">
                <a:solidFill>
                  <a:srgbClr val="FF0000"/>
                </a:solidFill>
              </a:rPr>
              <a:t>:</a:t>
            </a:r>
            <a:r>
              <a:rPr lang="ru-RU" sz="3200" b="1" i="1" dirty="0"/>
              <a:t> </a:t>
            </a:r>
            <a:r>
              <a:rPr lang="ru-RU" sz="3200" dirty="0"/>
              <a:t>закреплять знания о роли суффиксов и приставок в </a:t>
            </a:r>
            <a:r>
              <a:rPr lang="ru-RU" sz="3200" dirty="0" smtClean="0"/>
              <a:t>словах</a:t>
            </a:r>
            <a:r>
              <a:rPr lang="ru-RU" sz="3200" dirty="0"/>
              <a:t>; развивать навыки разбора слов по составу; совершенствовать умение </a:t>
            </a:r>
            <a:r>
              <a:rPr lang="ru-RU" sz="3200" dirty="0" smtClean="0"/>
              <a:t>работать по тексту.</a:t>
            </a:r>
            <a:endParaRPr lang="ru-RU" sz="3200" dirty="0"/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0"/>
            <a:ext cx="8215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FF0000"/>
                </a:solidFill>
              </a:rPr>
              <a:t>VII </a:t>
            </a:r>
            <a:r>
              <a:rPr lang="ru-RU" sz="2400" b="1" dirty="0" smtClean="0">
                <a:solidFill>
                  <a:srgbClr val="FF0000"/>
                </a:solidFill>
              </a:rPr>
              <a:t>. Закрепление изученного материала .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45057" name="Rectangle 1"/>
          <p:cNvSpPr>
            <a:spLocks noChangeArrowheads="1"/>
          </p:cNvSpPr>
          <p:nvPr/>
        </p:nvSpPr>
        <p:spPr bwMode="auto">
          <a:xfrm>
            <a:off x="500034" y="500042"/>
            <a:ext cx="8643966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27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Тестовая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работа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1.	Выберите ответ, в котором верно указаны все признаки родственных слов.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А.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близки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смыслу и отвечают на один и тот же вопрос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Б.имеют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общую часть и отвечают на один и тот же вопрос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В.отвечают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на один и тот же вопрос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Г.имеют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общую часть и близки по смыслу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Корень — это: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А.часть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слова, стоящая в начале слова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Б.общая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часть родственных слов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В.часть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слова, стоящая перед окончанием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Г.часть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слова, служащая для образования новых слов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3.	Изменяемая часть слова — это: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А.корень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В.приставка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Б.окончание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суффикс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4.	Для связи слов в предложении служит: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А.корень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В.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приставка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Б.окончание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r>
              <a:rPr lang="ru-RU" sz="1400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Г.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суффикс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5.Укажите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состав слова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полянка.</a:t>
            </a:r>
            <a:r>
              <a:rPr lang="ru-RU" sz="14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А.приставка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корень — суффикс — окончание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Б.корень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окончание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В.корень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суффикс — окончание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Г.приставка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— корень — окончание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	Выпишите из стихотворения однокоренные слова и выделите в них корень.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Шёл прогульщик на прогулку, Шёл и песенку свистел. Захотел он шоколадку, Пососал бы леденцов...                    Но прогуливал буфетчик, И не видно продавцов.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127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4188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(Взаимопроверка, самооценка.)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357166"/>
            <a:ext cx="8501090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VIII</a:t>
            </a:r>
            <a:r>
              <a:rPr lang="ru-RU" sz="2800" b="1" dirty="0">
                <a:solidFill>
                  <a:srgbClr val="FF0000"/>
                </a:solidFill>
              </a:rPr>
              <a:t>. Рефлексия</a:t>
            </a:r>
            <a:endParaRPr lang="ru-RU" sz="2800" dirty="0">
              <a:solidFill>
                <a:srgbClr val="FF0000"/>
              </a:solidFill>
            </a:endParaRPr>
          </a:p>
          <a:p>
            <a:endParaRPr lang="ru-RU" dirty="0" smtClean="0"/>
          </a:p>
          <a:p>
            <a:r>
              <a:rPr lang="ru-RU" sz="2400" b="1" dirty="0" smtClean="0"/>
              <a:t>- </a:t>
            </a:r>
            <a:r>
              <a:rPr lang="ru-RU" sz="2400" b="1" dirty="0"/>
              <a:t>Разберите слова по составу. Воспользуйтесь </a:t>
            </a:r>
            <a:r>
              <a:rPr lang="ru-RU" sz="2400" b="1" dirty="0" smtClean="0"/>
              <a:t>памяткой  на стр. </a:t>
            </a:r>
            <a:r>
              <a:rPr lang="ru-RU" sz="2400" b="1" dirty="0"/>
              <a:t>148 учебника</a:t>
            </a:r>
            <a:r>
              <a:rPr lang="ru-RU" b="1" dirty="0"/>
              <a:t>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2143116"/>
            <a:ext cx="592933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</a:rPr>
              <a:t>I</a:t>
            </a:r>
            <a:r>
              <a:rPr lang="ru-RU" sz="2800" b="1" dirty="0" smtClean="0">
                <a:solidFill>
                  <a:srgbClr val="FF0000"/>
                </a:solidFill>
              </a:rPr>
              <a:t>Х Подведение итогов </a:t>
            </a:r>
            <a:endParaRPr lang="ru-RU" sz="2800" dirty="0">
              <a:solidFill>
                <a:srgbClr val="FF0000"/>
              </a:solidFill>
            </a:endParaRPr>
          </a:p>
          <a:p>
            <a:r>
              <a:rPr lang="ru-RU" dirty="0">
                <a:solidFill>
                  <a:srgbClr val="FF0000"/>
                </a:solidFill>
              </a:rPr>
              <a:t/>
            </a:r>
            <a:br>
              <a:rPr lang="ru-RU" dirty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786058"/>
            <a:ext cx="77867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Char char="-"/>
            </a:pPr>
            <a:r>
              <a:rPr lang="ru-RU" sz="2400" b="1" dirty="0" smtClean="0"/>
              <a:t>Какое упражнение было трудным?</a:t>
            </a:r>
          </a:p>
          <a:p>
            <a:pPr>
              <a:buFontTx/>
              <a:buChar char="-"/>
            </a:pPr>
            <a:r>
              <a:rPr lang="ru-RU" sz="2400" b="1" dirty="0" smtClean="0"/>
              <a:t>Какое упражнение понравилось больше?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3786190"/>
            <a:ext cx="5513603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Х Домашнее задание</a:t>
            </a:r>
          </a:p>
          <a:p>
            <a:endParaRPr lang="ru-RU" sz="2800" b="1" dirty="0">
              <a:solidFill>
                <a:srgbClr val="FF0000"/>
              </a:solidFill>
            </a:endParaRPr>
          </a:p>
          <a:p>
            <a:r>
              <a:rPr lang="ru-RU" sz="2800" b="1" dirty="0" smtClean="0">
                <a:solidFill>
                  <a:srgbClr val="FF0000"/>
                </a:solidFill>
              </a:rPr>
              <a:t>    </a:t>
            </a:r>
            <a:r>
              <a:rPr lang="ru-RU" sz="2000" b="1" dirty="0" smtClean="0"/>
              <a:t>Стр. 56 Упр. 88 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4" name="Picture 4" descr="https://ds04.infourok.ru/uploads/ex/0b56/00020725-266297a2/img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3286124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FF00"/>
                </a:solidFill>
              </a:rPr>
              <a:t>к. </a:t>
            </a:r>
            <a:r>
              <a:rPr lang="ru-RU" sz="2400" i="1" dirty="0"/>
              <a:t>— </a:t>
            </a:r>
            <a:r>
              <a:rPr lang="ru-RU" sz="2400" dirty="0"/>
              <a:t>умение с достаточной полнотой и точностью выражать свои мысли в соответствии с задачами и условиями коммуникации; </a:t>
            </a:r>
            <a:r>
              <a:rPr lang="ru-RU" sz="2400" i="1" dirty="0"/>
              <a:t>р. — </a:t>
            </a:r>
            <a:r>
              <a:rPr lang="ru-RU" sz="2400" dirty="0"/>
              <a:t>постановка учебной задачи; сличение способа действия и его результата с заданным эталоном; оценивание качества и уровня усвоения материала; </a:t>
            </a:r>
            <a:r>
              <a:rPr lang="ru-RU" sz="2400" b="1" dirty="0">
                <a:solidFill>
                  <a:srgbClr val="FFFF00"/>
                </a:solidFill>
              </a:rPr>
              <a:t>л. </a:t>
            </a:r>
            <a:r>
              <a:rPr lang="ru-RU" sz="2400" i="1" dirty="0"/>
              <a:t>— </a:t>
            </a:r>
            <a:r>
              <a:rPr lang="ru-RU" sz="2400" dirty="0"/>
              <a:t>установление связи между целью </a:t>
            </a:r>
            <a:r>
              <a:rPr lang="ru-RU" sz="2400" dirty="0" smtClean="0"/>
              <a:t>учебной </a:t>
            </a:r>
            <a:r>
              <a:rPr lang="ru-RU" sz="2400" dirty="0"/>
              <a:t>деятельности и её мотивом.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357166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Формируемые УУД:  </a:t>
            </a:r>
            <a:r>
              <a:rPr lang="ru-RU" sz="2400" b="1" dirty="0" smtClean="0">
                <a:solidFill>
                  <a:srgbClr val="FFFF00"/>
                </a:solidFill>
              </a:rPr>
              <a:t>п. </a:t>
            </a:r>
            <a:r>
              <a:rPr lang="ru-RU" sz="2400" i="1" dirty="0" smtClean="0"/>
              <a:t>— </a:t>
            </a:r>
            <a:r>
              <a:rPr lang="ru-RU" sz="2400" dirty="0" smtClean="0"/>
              <a:t>самостоятельное выделение и формулирование познавательной цели; структурирование знаний; рефлексия способов и условий действия, контроль и оценка процесса и результатов деятельности; моделирование; анализ, сравнение, классификация объектов по выделенным признакам; синтез;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14290"/>
            <a:ext cx="6143668" cy="628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suhobuzimo4ds.ru/sites/default/files/image/6243045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357166"/>
            <a:ext cx="66437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 smtClean="0">
                <a:solidFill>
                  <a:srgbClr val="FF0000"/>
                </a:solidFill>
              </a:rPr>
              <a:t>I - </a:t>
            </a:r>
            <a:r>
              <a:rPr lang="ru-RU" sz="2800" b="1" i="1" dirty="0" smtClean="0">
                <a:solidFill>
                  <a:srgbClr val="FF0000"/>
                </a:solidFill>
              </a:rPr>
              <a:t>Организационный момент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42976" y="4572008"/>
            <a:ext cx="52864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Вот звонок нам дал сигнал</a:t>
            </a:r>
          </a:p>
          <a:p>
            <a:r>
              <a:rPr lang="ru-RU" b="1" i="1" dirty="0" smtClean="0"/>
              <a:t>Поработать час настал.</a:t>
            </a:r>
          </a:p>
          <a:p>
            <a:r>
              <a:rPr lang="ru-RU" b="1" i="1" dirty="0" smtClean="0"/>
              <a:t>Так что время не теряем </a:t>
            </a:r>
          </a:p>
          <a:p>
            <a:r>
              <a:rPr lang="ru-RU" b="1" i="1" dirty="0" smtClean="0"/>
              <a:t>И работать начинаем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714356"/>
            <a:ext cx="70009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II – </a:t>
            </a:r>
            <a:r>
              <a:rPr lang="ru-RU" sz="2800" b="1" i="1" dirty="0" smtClean="0">
                <a:solidFill>
                  <a:srgbClr val="FF0000"/>
                </a:solidFill>
              </a:rPr>
              <a:t>Проверка домашнего задания </a:t>
            </a:r>
            <a:endParaRPr lang="ru-RU" sz="2800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/>
          <a:srcRect l="29823" t="24122" r="17157" b="34621"/>
          <a:stretch>
            <a:fillRect/>
          </a:stretch>
        </p:blipFill>
        <p:spPr bwMode="auto">
          <a:xfrm>
            <a:off x="642910" y="2071678"/>
            <a:ext cx="8001056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428604"/>
            <a:ext cx="835824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AutoNum type="arabicPeriod"/>
            </a:pPr>
            <a:r>
              <a:rPr lang="ru-RU" sz="3200" b="1" i="1" dirty="0" smtClean="0"/>
              <a:t>П</a:t>
            </a:r>
            <a:r>
              <a:rPr lang="ru-RU" sz="3200" b="1" i="1" dirty="0" smtClean="0">
                <a:solidFill>
                  <a:srgbClr val="FF0000"/>
                </a:solidFill>
              </a:rPr>
              <a:t>е</a:t>
            </a:r>
            <a:r>
              <a:rPr lang="ru-RU" sz="3200" b="1" i="1" dirty="0" smtClean="0"/>
              <a:t>репел  перепёлку и перепелят  в перелеске прятал от ребят.</a:t>
            </a:r>
          </a:p>
          <a:p>
            <a:pPr marL="514350" indent="-514350"/>
            <a:endParaRPr lang="ru-RU" sz="3200" b="1" i="1" dirty="0"/>
          </a:p>
          <a:p>
            <a:pPr marL="514350" indent="-514350"/>
            <a:endParaRPr lang="ru-RU" sz="3200" b="1" i="1" dirty="0" smtClean="0"/>
          </a:p>
          <a:p>
            <a:pPr marL="514350" indent="-514350"/>
            <a:endParaRPr lang="ru-RU" sz="3200" b="1" i="1" dirty="0" smtClean="0"/>
          </a:p>
          <a:p>
            <a:pPr marL="514350" indent="-514350"/>
            <a:endParaRPr lang="ru-RU" sz="3200" b="1" i="1" dirty="0"/>
          </a:p>
          <a:p>
            <a:pPr marL="514350" indent="-514350"/>
            <a:r>
              <a:rPr lang="ru-RU" sz="3200" b="1" i="1" dirty="0" smtClean="0"/>
              <a:t>2. Тимошка Трошке кр</a:t>
            </a:r>
            <a:r>
              <a:rPr lang="ru-RU" sz="3200" b="1" i="1" dirty="0" smtClean="0">
                <a:solidFill>
                  <a:srgbClr val="FF0000"/>
                </a:solidFill>
              </a:rPr>
              <a:t>о</a:t>
            </a:r>
            <a:r>
              <a:rPr lang="ru-RU" sz="3200" b="1" i="1" dirty="0" smtClean="0"/>
              <a:t>шит  в окрошку крошки.  </a:t>
            </a:r>
            <a:endParaRPr lang="ru-RU" sz="3200" dirty="0"/>
          </a:p>
        </p:txBody>
      </p:sp>
      <p:pic>
        <p:nvPicPr>
          <p:cNvPr id="31750" name="Picture 6" descr="https://ds03.infourok.ru/uploads/ex/04de/0004d355-82b4550c/img33.jpg"/>
          <p:cNvPicPr>
            <a:picLocks noChangeAspect="1" noChangeArrowheads="1"/>
          </p:cNvPicPr>
          <p:nvPr/>
        </p:nvPicPr>
        <p:blipFill>
          <a:blip r:embed="rId2"/>
          <a:srcRect l="64844" t="59375" r="1562" b="5208"/>
          <a:stretch>
            <a:fillRect/>
          </a:stretch>
        </p:blipFill>
        <p:spPr bwMode="auto">
          <a:xfrm>
            <a:off x="5786446" y="4357694"/>
            <a:ext cx="2800790" cy="2214578"/>
          </a:xfrm>
          <a:prstGeom prst="rect">
            <a:avLst/>
          </a:prstGeom>
          <a:noFill/>
        </p:spPr>
      </p:pic>
      <p:pic>
        <p:nvPicPr>
          <p:cNvPr id="3175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1571612"/>
            <a:ext cx="322854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357166"/>
            <a:ext cx="69294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III – </a:t>
            </a:r>
            <a:r>
              <a:rPr lang="ru-RU" sz="2800" b="1" i="1" dirty="0" smtClean="0">
                <a:solidFill>
                  <a:srgbClr val="FF0000"/>
                </a:solidFill>
              </a:rPr>
              <a:t>Актуализация знаний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928670"/>
            <a:ext cx="8358246" cy="2531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0070C0"/>
                </a:solidFill>
              </a:rPr>
              <a:t>- Прочитай слова.</a:t>
            </a:r>
          </a:p>
          <a:p>
            <a:pPr algn="ctr"/>
            <a:endParaRPr lang="ru-RU" sz="1050" b="1" i="1" dirty="0"/>
          </a:p>
          <a:p>
            <a:r>
              <a:rPr lang="ru-RU" sz="2400" b="1" i="1" dirty="0" err="1" smtClean="0"/>
              <a:t>Цв</a:t>
            </a:r>
            <a:r>
              <a:rPr lang="ru-RU" sz="2400" b="1" i="1" dirty="0" smtClean="0"/>
              <a:t>…</a:t>
            </a:r>
            <a:r>
              <a:rPr lang="ru-RU" sz="2400" b="1" i="1" dirty="0" err="1" smtClean="0"/>
              <a:t>тущий</a:t>
            </a:r>
            <a:r>
              <a:rPr lang="ru-RU" sz="2400" b="1" i="1" dirty="0" smtClean="0"/>
              <a:t> , </a:t>
            </a:r>
            <a:r>
              <a:rPr lang="ru-RU" sz="2400" b="1" i="1" dirty="0" err="1" smtClean="0"/>
              <a:t>улы</a:t>
            </a:r>
            <a:r>
              <a:rPr lang="ru-RU" sz="2400" b="1" i="1" dirty="0" smtClean="0"/>
              <a:t>…</a:t>
            </a:r>
            <a:r>
              <a:rPr lang="ru-RU" sz="2400" b="1" i="1" dirty="0" err="1" smtClean="0"/>
              <a:t>ка</a:t>
            </a:r>
            <a:r>
              <a:rPr lang="ru-RU" sz="2400" b="1" i="1" dirty="0" smtClean="0"/>
              <a:t>, под…</a:t>
            </a:r>
            <a:r>
              <a:rPr lang="ru-RU" sz="2400" b="1" i="1" dirty="0" err="1" smtClean="0"/>
              <a:t>рить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зв</a:t>
            </a:r>
            <a:r>
              <a:rPr lang="ru-RU" sz="2400" b="1" i="1" dirty="0" smtClean="0"/>
              <a:t>…нок, </a:t>
            </a:r>
            <a:r>
              <a:rPr lang="ru-RU" sz="2400" b="1" i="1" dirty="0" err="1" smtClean="0"/>
              <a:t>сосе</a:t>
            </a:r>
            <a:r>
              <a:rPr lang="ru-RU" sz="2400" b="1" i="1" dirty="0" smtClean="0"/>
              <a:t>…</a:t>
            </a:r>
            <a:r>
              <a:rPr lang="ru-RU" sz="2400" b="1" i="1" dirty="0" err="1" smtClean="0"/>
              <a:t>ка</a:t>
            </a:r>
            <a:r>
              <a:rPr lang="ru-RU" sz="2400" b="1" i="1" dirty="0" smtClean="0"/>
              <a:t>, пр…мой, </a:t>
            </a:r>
            <a:r>
              <a:rPr lang="ru-RU" sz="2400" b="1" i="1" dirty="0" err="1" smtClean="0"/>
              <a:t>ука</a:t>
            </a:r>
            <a:r>
              <a:rPr lang="ru-RU" sz="2400" b="1" i="1" dirty="0" smtClean="0"/>
              <a:t>…</a:t>
            </a:r>
            <a:r>
              <a:rPr lang="ru-RU" sz="2400" b="1" i="1" dirty="0" err="1" smtClean="0"/>
              <a:t>ка</a:t>
            </a:r>
            <a:r>
              <a:rPr lang="ru-RU" sz="2400" b="1" i="1" dirty="0" smtClean="0"/>
              <a:t>, </a:t>
            </a:r>
            <a:r>
              <a:rPr lang="ru-RU" sz="2400" b="1" i="1" dirty="0" err="1" smtClean="0"/>
              <a:t>сла</a:t>
            </a:r>
            <a:r>
              <a:rPr lang="ru-RU" sz="2400" b="1" i="1" dirty="0" smtClean="0"/>
              <a:t>…кий.</a:t>
            </a:r>
          </a:p>
          <a:p>
            <a:endParaRPr lang="ru-RU" sz="3600" b="1" i="1" dirty="0"/>
          </a:p>
          <a:p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2500306"/>
            <a:ext cx="63770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По какому признаку можно  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разделить эти слова?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00034" y="3500438"/>
            <a:ext cx="8239756" cy="2677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Выпишите слова </a:t>
            </a:r>
          </a:p>
          <a:p>
            <a:r>
              <a:rPr lang="ru-RU" sz="2800" b="1" i="1" dirty="0" smtClean="0"/>
              <a:t>(улыбка, звонок, соседка, указка,) </a:t>
            </a:r>
          </a:p>
          <a:p>
            <a:pPr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Выделите корень , как называется  </a:t>
            </a:r>
          </a:p>
          <a:p>
            <a:r>
              <a:rPr lang="ru-RU" sz="2800" b="1" i="1" dirty="0" smtClean="0">
                <a:solidFill>
                  <a:srgbClr val="0070C0"/>
                </a:solidFill>
              </a:rPr>
              <a:t>часть слова  после коня?</a:t>
            </a:r>
            <a:r>
              <a:rPr lang="ru-RU" sz="2800" b="1" i="1" dirty="0" smtClean="0"/>
              <a:t> </a:t>
            </a:r>
            <a:r>
              <a:rPr lang="ru-RU" sz="2800" i="1" dirty="0" smtClean="0"/>
              <a:t>(Суффикс –к-)</a:t>
            </a:r>
          </a:p>
          <a:p>
            <a:r>
              <a:rPr lang="ru-RU" sz="2800" b="1" i="1" dirty="0" smtClean="0"/>
              <a:t>-</a:t>
            </a:r>
            <a:r>
              <a:rPr lang="ru-RU" sz="2800" b="1" i="1" dirty="0" smtClean="0">
                <a:solidFill>
                  <a:srgbClr val="0070C0"/>
                </a:solidFill>
              </a:rPr>
              <a:t>Для чего служат суффиксы? </a:t>
            </a:r>
          </a:p>
          <a:p>
            <a:r>
              <a:rPr lang="ru-RU" sz="2800" i="1" dirty="0" smtClean="0"/>
              <a:t>(Для образования новых слов)</a:t>
            </a:r>
            <a:endParaRPr lang="ru-RU" sz="2800" b="1" i="1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642974" y="428604"/>
            <a:ext cx="102870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i="1" dirty="0" smtClean="0">
                <a:solidFill>
                  <a:srgbClr val="FF0000"/>
                </a:solidFill>
              </a:rPr>
              <a:t>IV – </a:t>
            </a:r>
            <a:r>
              <a:rPr lang="ru-RU" sz="2800" b="1" i="1" dirty="0" smtClean="0">
                <a:solidFill>
                  <a:srgbClr val="FF0000"/>
                </a:solidFill>
              </a:rPr>
              <a:t>Самоопределение к деятельности 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071546"/>
            <a:ext cx="8501122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- Найдите в каждой группе лишнее слово.</a:t>
            </a:r>
          </a:p>
          <a:p>
            <a:pPr marL="457200" indent="-457200">
              <a:buAutoNum type="arabicPeriod"/>
            </a:pPr>
            <a:r>
              <a:rPr lang="ru-RU" sz="2400" b="1" i="1" dirty="0" smtClean="0"/>
              <a:t>Гора, пригорок, гореть. </a:t>
            </a:r>
          </a:p>
          <a:p>
            <a:pPr marL="457200" indent="-457200">
              <a:buAutoNum type="arabicPeriod"/>
            </a:pPr>
            <a:r>
              <a:rPr lang="ru-RU" sz="2400" b="1" i="1" dirty="0" smtClean="0"/>
              <a:t>Лето, летчик, полёт.</a:t>
            </a:r>
          </a:p>
          <a:p>
            <a:pPr marL="457200" indent="-457200">
              <a:buAutoNum type="arabicPeriod"/>
            </a:pPr>
            <a:r>
              <a:rPr lang="ru-RU" sz="2400" b="1" i="1" dirty="0" smtClean="0"/>
              <a:t>Кора, корка, покорить.</a:t>
            </a:r>
          </a:p>
          <a:p>
            <a:pPr marL="457200" indent="-457200"/>
            <a:r>
              <a:rPr lang="ru-RU" sz="2800" b="1" i="1" dirty="0" smtClean="0">
                <a:solidFill>
                  <a:srgbClr val="0070C0"/>
                </a:solidFill>
              </a:rPr>
              <a:t>- Как обоснуете, что эти слова лишние?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Выпишите слово с приставкой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Для чего служат приставки?  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Во второй строчке найдите слово с суффиксом</a:t>
            </a:r>
            <a:endParaRPr lang="ru-RU" sz="2800" b="1" i="1" dirty="0" smtClean="0"/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Для чего служит эта часть слова?  </a:t>
            </a:r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Какие  ещё части слова вы знаете?</a:t>
            </a:r>
          </a:p>
          <a:p>
            <a:pPr marL="457200" indent="-457200">
              <a:buFontTx/>
              <a:buChar char="-"/>
            </a:pPr>
            <a:r>
              <a:rPr lang="ru-RU" sz="2800" b="1" i="1" dirty="0" smtClean="0">
                <a:solidFill>
                  <a:srgbClr val="0070C0"/>
                </a:solidFill>
              </a:rPr>
              <a:t>Для чего служат окончания? </a:t>
            </a:r>
          </a:p>
          <a:p>
            <a:pPr marL="457200" indent="-457200"/>
            <a:r>
              <a:rPr lang="ru-RU" sz="2400" b="1" i="1" dirty="0" smtClean="0">
                <a:solidFill>
                  <a:srgbClr val="7030A0"/>
                </a:solidFill>
              </a:rPr>
              <a:t>- Сформулируйте задачи урока.</a:t>
            </a:r>
          </a:p>
          <a:p>
            <a:pPr marL="457200" indent="-457200">
              <a:buFontTx/>
              <a:buChar char="-"/>
            </a:pP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162</TotalTime>
  <Words>664</Words>
  <Application>Microsoft Office PowerPoint</Application>
  <PresentationFormat>Экран (4:3)</PresentationFormat>
  <Paragraphs>130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Аспект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user02</dc:creator>
  <cp:lastModifiedBy>Пользователь Windows</cp:lastModifiedBy>
  <cp:revision>2</cp:revision>
  <dcterms:created xsi:type="dcterms:W3CDTF">2019-11-07T06:41:33Z</dcterms:created>
  <dcterms:modified xsi:type="dcterms:W3CDTF">2019-11-07T11:31:53Z</dcterms:modified>
</cp:coreProperties>
</file>